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2"/>
  </p:notesMasterIdLst>
  <p:handoutMasterIdLst>
    <p:handoutMasterId r:id="rId23"/>
  </p:handoutMasterIdLst>
  <p:sldIdLst>
    <p:sldId id="256" r:id="rId2"/>
    <p:sldId id="263" r:id="rId3"/>
    <p:sldId id="264" r:id="rId4"/>
    <p:sldId id="266" r:id="rId5"/>
    <p:sldId id="267" r:id="rId6"/>
    <p:sldId id="283" r:id="rId7"/>
    <p:sldId id="270" r:id="rId8"/>
    <p:sldId id="269" r:id="rId9"/>
    <p:sldId id="268" r:id="rId10"/>
    <p:sldId id="274" r:id="rId11"/>
    <p:sldId id="275" r:id="rId12"/>
    <p:sldId id="273" r:id="rId13"/>
    <p:sldId id="281" r:id="rId14"/>
    <p:sldId id="282" r:id="rId15"/>
    <p:sldId id="285" r:id="rId16"/>
    <p:sldId id="286" r:id="rId17"/>
    <p:sldId id="287" r:id="rId18"/>
    <p:sldId id="288" r:id="rId19"/>
    <p:sldId id="271" r:id="rId20"/>
    <p:sldId id="289" r:id="rId21"/>
  </p:sldIdLst>
  <p:sldSz cx="9144000" cy="6858000" type="screen4x3"/>
  <p:notesSz cx="6858000" cy="9144000"/>
  <p:custDataLst>
    <p:tags r:id="rId24"/>
  </p:custData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4374A"/>
    <a:srgbClr val="3399FF"/>
    <a:srgbClr val="666699"/>
    <a:srgbClr val="E5907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221" autoAdjust="0"/>
    <p:restoredTop sz="84583" autoAdjust="0"/>
  </p:normalViewPr>
  <p:slideViewPr>
    <p:cSldViewPr>
      <p:cViewPr>
        <p:scale>
          <a:sx n="64" d="100"/>
          <a:sy n="64" d="100"/>
        </p:scale>
        <p:origin x="-1578" y="-57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63" d="100"/>
          <a:sy n="63" d="100"/>
        </p:scale>
        <p:origin x="-3558" y="-10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gs" Target="tags/tag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handoutMaster" Target="handoutMasters/handoutMaster1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86663A1-BE93-4F19-BCAE-33E954C20B2B}" type="datetimeFigureOut">
              <a:rPr lang="ru-RU" smtClean="0"/>
              <a:pPr/>
              <a:t>11.10.2021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40DF26E-F902-4582-B614-0C9EE35F213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4328337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90C0431-2448-4DC3-AF70-2785FBE2C445}" type="datetimeFigureOut">
              <a:rPr lang="ru-RU" smtClean="0"/>
              <a:pPr/>
              <a:t>11.10.2021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74341FE-AE5C-47F1-8FD8-47C4A673A80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261190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4341FE-AE5C-47F1-8FD8-47C4A673A802}" type="slidenum">
              <a:rPr lang="ru-RU" smtClean="0"/>
              <a:pPr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2161446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4341FE-AE5C-47F1-8FD8-47C4A673A802}" type="slidenum">
              <a:rPr lang="ru-RU" smtClean="0"/>
              <a:pPr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808461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99592" y="2420888"/>
            <a:ext cx="7020272" cy="1368152"/>
          </a:xfrm>
        </p:spPr>
        <p:txBody>
          <a:bodyPr/>
          <a:lstStyle>
            <a:lvl1pPr>
              <a:defRPr b="1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ru-RU" dirty="0"/>
              <a:t>Образец</a:t>
            </a:r>
            <a:r>
              <a:rPr lang="en-US" dirty="0"/>
              <a:t> </a:t>
            </a:r>
            <a:r>
              <a:rPr lang="ru-RU" dirty="0"/>
              <a:t>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2">
                    <a:lumMod val="75000"/>
                  </a:schemeClr>
                </a:solidFill>
              </a:defRPr>
            </a:lvl1pPr>
          </a:lstStyle>
          <a:p>
            <a:fld id="{A5E48A96-E1BB-4C8F-80B2-32A47A48A9D5}" type="datetimeFigureOut">
              <a:rPr lang="ru-RU" smtClean="0"/>
              <a:pPr/>
              <a:t>11.10.2021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2">
                    <a:lumMod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2">
                    <a:lumMod val="75000"/>
                  </a:schemeClr>
                </a:solidFill>
              </a:defRPr>
            </a:lvl1pPr>
          </a:lstStyle>
          <a:p>
            <a:fld id="{544A1F6A-164B-43BA-A19E-4AE6BB502A2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156427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объект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520259"/>
            <a:ext cx="2133600" cy="365125"/>
          </a:xfrm>
        </p:spPr>
        <p:txBody>
          <a:bodyPr/>
          <a:lstStyle>
            <a:lvl1pPr>
              <a:defRPr>
                <a:solidFill>
                  <a:schemeClr val="accent2">
                    <a:lumMod val="50000"/>
                  </a:schemeClr>
                </a:solidFill>
              </a:defRPr>
            </a:lvl1pPr>
          </a:lstStyle>
          <a:p>
            <a:fld id="{A5E48A96-E1BB-4C8F-80B2-32A47A48A9D5}" type="datetimeFigureOut">
              <a:rPr lang="ru-RU" smtClean="0"/>
              <a:pPr/>
              <a:t>11.10.2021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520259"/>
            <a:ext cx="2895600" cy="365125"/>
          </a:xfrm>
        </p:spPr>
        <p:txBody>
          <a:bodyPr/>
          <a:lstStyle>
            <a:lvl1pPr>
              <a:defRPr>
                <a:solidFill>
                  <a:schemeClr val="accent2">
                    <a:lumMod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520259"/>
            <a:ext cx="2133600" cy="365125"/>
          </a:xfrm>
        </p:spPr>
        <p:txBody>
          <a:bodyPr/>
          <a:lstStyle>
            <a:lvl1pPr>
              <a:defRPr>
                <a:solidFill>
                  <a:schemeClr val="accent2">
                    <a:lumMod val="50000"/>
                  </a:schemeClr>
                </a:solidFill>
              </a:defRPr>
            </a:lvl1pPr>
          </a:lstStyle>
          <a:p>
            <a:fld id="{544A1F6A-164B-43BA-A19E-4AE6BB502A21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2" name="Номер слайда 5"/>
          <p:cNvSpPr txBox="1">
            <a:spLocks/>
          </p:cNvSpPr>
          <p:nvPr userDrawn="1"/>
        </p:nvSpPr>
        <p:spPr>
          <a:xfrm>
            <a:off x="6705600" y="65087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rgbClr val="3399FF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14" name="Текст 2"/>
          <p:cNvSpPr>
            <a:spLocks noGrp="1"/>
          </p:cNvSpPr>
          <p:nvPr>
            <p:ph idx="1"/>
          </p:nvPr>
        </p:nvSpPr>
        <p:spPr>
          <a:xfrm>
            <a:off x="1763688" y="1988840"/>
            <a:ext cx="7200800" cy="403244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>
              <a:defRPr>
                <a:solidFill>
                  <a:schemeClr val="accent2">
                    <a:lumMod val="50000"/>
                  </a:schemeClr>
                </a:solidFill>
              </a:defRPr>
            </a:lvl1pPr>
            <a:lvl2pPr>
              <a:defRPr>
                <a:solidFill>
                  <a:schemeClr val="accent2">
                    <a:lumMod val="50000"/>
                  </a:schemeClr>
                </a:solidFill>
              </a:defRPr>
            </a:lvl2pPr>
            <a:lvl3pPr>
              <a:defRPr>
                <a:solidFill>
                  <a:schemeClr val="accent2">
                    <a:lumMod val="50000"/>
                  </a:schemeClr>
                </a:solidFill>
              </a:defRPr>
            </a:lvl3pPr>
            <a:lvl4pPr>
              <a:defRPr>
                <a:solidFill>
                  <a:schemeClr val="accent2">
                    <a:lumMod val="50000"/>
                  </a:schemeClr>
                </a:solidFill>
              </a:defRPr>
            </a:lvl4pPr>
            <a:lvl5pPr>
              <a:defRPr>
                <a:solidFill>
                  <a:schemeClr val="accent2">
                    <a:lumMod val="50000"/>
                  </a:schemeClr>
                </a:solidFill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11" name="Заголовок 1"/>
          <p:cNvSpPr>
            <a:spLocks noGrp="1"/>
          </p:cNvSpPr>
          <p:nvPr>
            <p:ph type="title"/>
          </p:nvPr>
        </p:nvSpPr>
        <p:spPr>
          <a:xfrm>
            <a:off x="107504" y="228168"/>
            <a:ext cx="8928992" cy="115089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accent2">
                    <a:lumMod val="20000"/>
                    <a:lumOff val="80000"/>
                  </a:schemeClr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15430141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2">
                    <a:lumMod val="20000"/>
                    <a:lumOff val="80000"/>
                  </a:schemeClr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79512" y="2060849"/>
            <a:ext cx="4320480" cy="2448272"/>
          </a:xfrm>
        </p:spPr>
        <p:txBody>
          <a:bodyPr/>
          <a:lstStyle>
            <a:lvl1pPr>
              <a:defRPr sz="2800">
                <a:solidFill>
                  <a:schemeClr val="accent2">
                    <a:lumMod val="50000"/>
                  </a:schemeClr>
                </a:solidFill>
              </a:defRPr>
            </a:lvl1pPr>
            <a:lvl2pPr>
              <a:defRPr sz="2400">
                <a:solidFill>
                  <a:schemeClr val="accent2">
                    <a:lumMod val="50000"/>
                  </a:schemeClr>
                </a:solidFill>
              </a:defRPr>
            </a:lvl2pPr>
            <a:lvl3pPr>
              <a:defRPr sz="2000">
                <a:solidFill>
                  <a:schemeClr val="accent2">
                    <a:lumMod val="50000"/>
                  </a:schemeClr>
                </a:solidFill>
              </a:defRPr>
            </a:lvl3pPr>
            <a:lvl4pPr>
              <a:defRPr sz="1800">
                <a:solidFill>
                  <a:schemeClr val="accent2">
                    <a:lumMod val="50000"/>
                  </a:schemeClr>
                </a:solidFill>
              </a:defRPr>
            </a:lvl4pPr>
            <a:lvl5pPr>
              <a:defRPr sz="1800">
                <a:solidFill>
                  <a:schemeClr val="accent2">
                    <a:lumMod val="50000"/>
                  </a:schemeClr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4008" y="2071389"/>
            <a:ext cx="4320480" cy="4093915"/>
          </a:xfrm>
        </p:spPr>
        <p:txBody>
          <a:bodyPr/>
          <a:lstStyle>
            <a:lvl1pPr>
              <a:defRPr sz="2800">
                <a:solidFill>
                  <a:schemeClr val="accent2">
                    <a:lumMod val="50000"/>
                  </a:schemeClr>
                </a:solidFill>
              </a:defRPr>
            </a:lvl1pPr>
            <a:lvl2pPr>
              <a:defRPr sz="2400">
                <a:solidFill>
                  <a:schemeClr val="accent2">
                    <a:lumMod val="50000"/>
                  </a:schemeClr>
                </a:solidFill>
              </a:defRPr>
            </a:lvl2pPr>
            <a:lvl3pPr>
              <a:defRPr sz="2000">
                <a:solidFill>
                  <a:schemeClr val="accent2">
                    <a:lumMod val="50000"/>
                  </a:schemeClr>
                </a:solidFill>
              </a:defRPr>
            </a:lvl3pPr>
            <a:lvl4pPr>
              <a:defRPr sz="1800">
                <a:solidFill>
                  <a:schemeClr val="accent2">
                    <a:lumMod val="50000"/>
                  </a:schemeClr>
                </a:solidFill>
              </a:defRPr>
            </a:lvl4pPr>
            <a:lvl5pPr>
              <a:defRPr sz="1800">
                <a:solidFill>
                  <a:schemeClr val="accent2">
                    <a:lumMod val="50000"/>
                  </a:schemeClr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2">
                    <a:lumMod val="50000"/>
                  </a:schemeClr>
                </a:solidFill>
              </a:defRPr>
            </a:lvl1pPr>
          </a:lstStyle>
          <a:p>
            <a:fld id="{A5E48A96-E1BB-4C8F-80B2-32A47A48A9D5}" type="datetimeFigureOut">
              <a:rPr lang="ru-RU" smtClean="0"/>
              <a:pPr/>
              <a:t>11.10.2021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2">
                    <a:lumMod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2">
                    <a:lumMod val="50000"/>
                  </a:schemeClr>
                </a:solidFill>
              </a:defRPr>
            </a:lvl1pPr>
          </a:lstStyle>
          <a:p>
            <a:fld id="{544A1F6A-164B-43BA-A19E-4AE6BB502A2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913399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771799" y="4406900"/>
            <a:ext cx="5722913" cy="1362075"/>
          </a:xfrm>
        </p:spPr>
        <p:txBody>
          <a:bodyPr anchor="t"/>
          <a:lstStyle>
            <a:lvl1pPr algn="l">
              <a:defRPr sz="4000" b="1" cap="all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771799" y="2906713"/>
            <a:ext cx="5722913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A5E48A96-E1BB-4C8F-80B2-32A47A48A9D5}" type="datetimeFigureOut">
              <a:rPr lang="ru-RU" smtClean="0"/>
              <a:pPr/>
              <a:t>11.10.2021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544A1F6A-164B-43BA-A19E-4AE6BB502A2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266547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1520" y="1916832"/>
            <a:ext cx="4176464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251520" y="2556594"/>
            <a:ext cx="4176464" cy="3951288"/>
          </a:xfrm>
        </p:spPr>
        <p:txBody>
          <a:bodyPr/>
          <a:lstStyle>
            <a:lvl1pPr>
              <a:defRPr sz="2400"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  <a:lvl2pPr>
              <a:defRPr sz="2000">
                <a:solidFill>
                  <a:schemeClr val="accent6">
                    <a:lumMod val="60000"/>
                    <a:lumOff val="40000"/>
                  </a:schemeClr>
                </a:solidFill>
              </a:defRPr>
            </a:lvl2pPr>
            <a:lvl3pPr>
              <a:defRPr sz="1800">
                <a:solidFill>
                  <a:schemeClr val="accent6">
                    <a:lumMod val="60000"/>
                    <a:lumOff val="40000"/>
                  </a:schemeClr>
                </a:solidFill>
              </a:defRPr>
            </a:lvl3pPr>
            <a:lvl4pPr>
              <a:defRPr sz="1600">
                <a:solidFill>
                  <a:schemeClr val="accent6">
                    <a:lumMod val="60000"/>
                    <a:lumOff val="40000"/>
                  </a:schemeClr>
                </a:solidFill>
              </a:defRPr>
            </a:lvl4pPr>
            <a:lvl5pPr>
              <a:defRPr sz="1600">
                <a:solidFill>
                  <a:schemeClr val="accent6">
                    <a:lumMod val="60000"/>
                    <a:lumOff val="40000"/>
                  </a:schemeClr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716016" y="1934294"/>
            <a:ext cx="4248472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716016" y="2574056"/>
            <a:ext cx="4248472" cy="3951288"/>
          </a:xfrm>
        </p:spPr>
        <p:txBody>
          <a:bodyPr/>
          <a:lstStyle>
            <a:lvl1pPr>
              <a:defRPr sz="2400"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  <a:lvl2pPr>
              <a:defRPr sz="2000">
                <a:solidFill>
                  <a:schemeClr val="accent6">
                    <a:lumMod val="60000"/>
                    <a:lumOff val="40000"/>
                  </a:schemeClr>
                </a:solidFill>
              </a:defRPr>
            </a:lvl2pPr>
            <a:lvl3pPr>
              <a:defRPr sz="1800">
                <a:solidFill>
                  <a:schemeClr val="accent6">
                    <a:lumMod val="60000"/>
                    <a:lumOff val="40000"/>
                  </a:schemeClr>
                </a:solidFill>
              </a:defRPr>
            </a:lvl3pPr>
            <a:lvl4pPr>
              <a:defRPr sz="1600">
                <a:solidFill>
                  <a:schemeClr val="accent6">
                    <a:lumMod val="60000"/>
                    <a:lumOff val="40000"/>
                  </a:schemeClr>
                </a:solidFill>
              </a:defRPr>
            </a:lvl4pPr>
            <a:lvl5pPr>
              <a:defRPr sz="1600">
                <a:solidFill>
                  <a:schemeClr val="accent6">
                    <a:lumMod val="60000"/>
                    <a:lumOff val="40000"/>
                  </a:schemeClr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>
          <a:xfrm>
            <a:off x="1375310" y="6410896"/>
            <a:ext cx="1215489" cy="365125"/>
          </a:xfrm>
        </p:spPr>
        <p:txBody>
          <a:bodyPr/>
          <a:lstStyle>
            <a:lvl1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</a:lstStyle>
          <a:p>
            <a:fld id="{A5E48A96-E1BB-4C8F-80B2-32A47A48A9D5}" type="datetimeFigureOut">
              <a:rPr lang="ru-RU" smtClean="0"/>
              <a:pPr/>
              <a:t>11.10.2021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>
          <a:xfrm>
            <a:off x="4154184" y="6356350"/>
            <a:ext cx="1649592" cy="365125"/>
          </a:xfrm>
        </p:spPr>
        <p:txBody>
          <a:bodyPr/>
          <a:lstStyle>
            <a:lvl1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7471310" y="6356350"/>
            <a:ext cx="1215489" cy="365125"/>
          </a:xfrm>
        </p:spPr>
        <p:txBody>
          <a:bodyPr/>
          <a:lstStyle>
            <a:lvl1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</a:lstStyle>
          <a:p>
            <a:fld id="{544A1F6A-164B-43BA-A19E-4AE6BB502A2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599334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</a:lstStyle>
          <a:p>
            <a:fld id="{A5E48A96-E1BB-4C8F-80B2-32A47A48A9D5}" type="datetimeFigureOut">
              <a:rPr lang="ru-RU" smtClean="0"/>
              <a:pPr/>
              <a:t>11.10.2021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</a:lstStyle>
          <a:p>
            <a:fld id="{544A1F6A-164B-43BA-A19E-4AE6BB502A2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724577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</a:lstStyle>
          <a:p>
            <a:fld id="{A5E48A96-E1BB-4C8F-80B2-32A47A48A9D5}" type="datetimeFigureOut">
              <a:rPr lang="ru-RU" smtClean="0"/>
              <a:pPr/>
              <a:t>11.10.2021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</a:lstStyle>
          <a:p>
            <a:fld id="{544A1F6A-164B-43BA-A19E-4AE6BB502A2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159515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13622"/>
            <a:ext cx="3008313" cy="921478"/>
          </a:xfrm>
        </p:spPr>
        <p:txBody>
          <a:bodyPr anchor="b"/>
          <a:lstStyle>
            <a:lvl1pPr algn="l">
              <a:defRPr sz="2000" b="1"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63888" y="1916832"/>
            <a:ext cx="5111750" cy="4353347"/>
          </a:xfrm>
        </p:spPr>
        <p:txBody>
          <a:bodyPr/>
          <a:lstStyle>
            <a:lvl1pPr>
              <a:defRPr sz="3200"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  <a:lvl2pPr>
              <a:defRPr sz="2800">
                <a:solidFill>
                  <a:schemeClr val="accent6">
                    <a:lumMod val="60000"/>
                    <a:lumOff val="40000"/>
                  </a:schemeClr>
                </a:solidFill>
              </a:defRPr>
            </a:lvl2pPr>
            <a:lvl3pPr>
              <a:defRPr sz="2400">
                <a:solidFill>
                  <a:schemeClr val="accent6">
                    <a:lumMod val="60000"/>
                    <a:lumOff val="40000"/>
                  </a:schemeClr>
                </a:solidFill>
              </a:defRPr>
            </a:lvl3pPr>
            <a:lvl4pPr>
              <a:defRPr sz="2000">
                <a:solidFill>
                  <a:schemeClr val="accent6">
                    <a:lumMod val="60000"/>
                    <a:lumOff val="40000"/>
                  </a:schemeClr>
                </a:solidFill>
              </a:defRPr>
            </a:lvl4pPr>
            <a:lvl5pPr>
              <a:defRPr sz="2000">
                <a:solidFill>
                  <a:schemeClr val="accent6">
                    <a:lumMod val="60000"/>
                    <a:lumOff val="40000"/>
                  </a:schemeClr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</a:lstStyle>
          <a:p>
            <a:fld id="{A5E48A96-E1BB-4C8F-80B2-32A47A48A9D5}" type="datetimeFigureOut">
              <a:rPr lang="ru-RU" smtClean="0"/>
              <a:pPr/>
              <a:t>11.10.2021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</a:lstStyle>
          <a:p>
            <a:fld id="{544A1F6A-164B-43BA-A19E-4AE6BB502A2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54896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</a:lstStyle>
          <a:p>
            <a:fld id="{A5E48A96-E1BB-4C8F-80B2-32A47A48A9D5}" type="datetimeFigureOut">
              <a:rPr lang="ru-RU" smtClean="0"/>
              <a:pPr/>
              <a:t>11.10.2021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</a:lstStyle>
          <a:p>
            <a:fld id="{544A1F6A-164B-43BA-A19E-4AE6BB502A2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586054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  <a:lvl2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2pPr>
            <a:lvl3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3pPr>
            <a:lvl4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4pPr>
            <a:lvl5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</a:lstStyle>
          <a:p>
            <a:fld id="{A5E48A96-E1BB-4C8F-80B2-32A47A48A9D5}" type="datetimeFigureOut">
              <a:rPr lang="ru-RU" smtClean="0"/>
              <a:pPr/>
              <a:t>11.10.2021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</a:lstStyle>
          <a:p>
            <a:fld id="{544A1F6A-164B-43BA-A19E-4AE6BB502A2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788046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>
            <a:lvl1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>
            <a:lvl1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  <a:lvl2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2pPr>
            <a:lvl3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3pPr>
            <a:lvl4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4pPr>
            <a:lvl5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</a:lstStyle>
          <a:p>
            <a:fld id="{A5E48A96-E1BB-4C8F-80B2-32A47A48A9D5}" type="datetimeFigureOut">
              <a:rPr lang="ru-RU" smtClean="0"/>
              <a:pPr/>
              <a:t>11.10.2021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</a:lstStyle>
          <a:p>
            <a:fld id="{544A1F6A-164B-43BA-A19E-4AE6BB502A2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836954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hyperlink" Target="https://presentation-creation.ru/" TargetMode="Externa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504" y="228168"/>
            <a:ext cx="8928992" cy="115089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79512" y="1988840"/>
            <a:ext cx="8784976" cy="41764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520259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accent2">
                    <a:lumMod val="75000"/>
                  </a:schemeClr>
                </a:solidFill>
              </a:defRPr>
            </a:lvl1pPr>
          </a:lstStyle>
          <a:p>
            <a:fld id="{A5E48A96-E1BB-4C8F-80B2-32A47A48A9D5}" type="datetimeFigureOut">
              <a:rPr lang="ru-RU" smtClean="0"/>
              <a:pPr/>
              <a:t>11.10.2021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520259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accent2">
                    <a:lumMod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520259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2">
                    <a:lumMod val="75000"/>
                  </a:schemeClr>
                </a:solidFill>
              </a:defRPr>
            </a:lvl1pPr>
          </a:lstStyle>
          <a:p>
            <a:fld id="{544A1F6A-164B-43BA-A19E-4AE6BB502A21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7" name="Рисунок 6">
            <a:hlinkClick r:id="rId14"/>
          </p:cNvPr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20688" y="45855"/>
            <a:ext cx="757762" cy="7577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02724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2" r:id="rId3"/>
    <p:sldLayoutId id="2147483651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accent2">
              <a:lumMod val="20000"/>
              <a:lumOff val="80000"/>
            </a:schemeClr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accent2">
              <a:lumMod val="50000"/>
            </a:schemeClr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accent2">
              <a:lumMod val="50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accent2">
              <a:lumMod val="50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accent2">
              <a:lumMod val="50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accent2">
              <a:lumMod val="50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8.jpeg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jpeg"/><Relationship Id="rId13" Type="http://schemas.openxmlformats.org/officeDocument/2006/relationships/image" Target="../media/image30.jpeg"/><Relationship Id="rId3" Type="http://schemas.openxmlformats.org/officeDocument/2006/relationships/image" Target="../media/image20.jpeg"/><Relationship Id="rId7" Type="http://schemas.openxmlformats.org/officeDocument/2006/relationships/image" Target="../media/image24.jpeg"/><Relationship Id="rId12" Type="http://schemas.openxmlformats.org/officeDocument/2006/relationships/image" Target="../media/image29.jpeg"/><Relationship Id="rId17" Type="http://schemas.openxmlformats.org/officeDocument/2006/relationships/image" Target="../media/image34.png"/><Relationship Id="rId2" Type="http://schemas.openxmlformats.org/officeDocument/2006/relationships/image" Target="../media/image19.jpeg"/><Relationship Id="rId16" Type="http://schemas.openxmlformats.org/officeDocument/2006/relationships/image" Target="../media/image33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3.jpeg"/><Relationship Id="rId11" Type="http://schemas.openxmlformats.org/officeDocument/2006/relationships/image" Target="../media/image28.jpeg"/><Relationship Id="rId5" Type="http://schemas.openxmlformats.org/officeDocument/2006/relationships/image" Target="../media/image22.jpeg"/><Relationship Id="rId15" Type="http://schemas.openxmlformats.org/officeDocument/2006/relationships/image" Target="../media/image32.jpeg"/><Relationship Id="rId10" Type="http://schemas.openxmlformats.org/officeDocument/2006/relationships/image" Target="../media/image27.jpeg"/><Relationship Id="rId4" Type="http://schemas.openxmlformats.org/officeDocument/2006/relationships/image" Target="../media/image21.jpeg"/><Relationship Id="rId9" Type="http://schemas.openxmlformats.org/officeDocument/2006/relationships/image" Target="../media/image26.jpeg"/><Relationship Id="rId14" Type="http://schemas.openxmlformats.org/officeDocument/2006/relationships/image" Target="../media/image31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39.jpeg"/><Relationship Id="rId4" Type="http://schemas.openxmlformats.org/officeDocument/2006/relationships/image" Target="../media/image38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7" Type="http://schemas.openxmlformats.org/officeDocument/2006/relationships/image" Target="../media/image46.jpe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5.jpeg"/><Relationship Id="rId5" Type="http://schemas.openxmlformats.org/officeDocument/2006/relationships/image" Target="../media/image44.jpeg"/><Relationship Id="rId4" Type="http://schemas.openxmlformats.org/officeDocument/2006/relationships/image" Target="../media/image43.jpe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jpeg"/><Relationship Id="rId3" Type="http://schemas.openxmlformats.org/officeDocument/2006/relationships/image" Target="../media/image48.png"/><Relationship Id="rId7" Type="http://schemas.openxmlformats.org/officeDocument/2006/relationships/image" Target="../media/image52.png"/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1.png"/><Relationship Id="rId5" Type="http://schemas.openxmlformats.org/officeDocument/2006/relationships/image" Target="../media/image50.png"/><Relationship Id="rId4" Type="http://schemas.openxmlformats.org/officeDocument/2006/relationships/image" Target="../media/image4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7" Type="http://schemas.openxmlformats.org/officeDocument/2006/relationships/image" Target="../media/image59.jpeg"/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8.jpeg"/><Relationship Id="rId5" Type="http://schemas.openxmlformats.org/officeDocument/2006/relationships/image" Target="../media/image57.jpeg"/><Relationship Id="rId4" Type="http://schemas.openxmlformats.org/officeDocument/2006/relationships/image" Target="../media/image56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7" Type="http://schemas.openxmlformats.org/officeDocument/2006/relationships/image" Target="../media/image65.jpeg"/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64.jpeg"/><Relationship Id="rId5" Type="http://schemas.openxmlformats.org/officeDocument/2006/relationships/image" Target="../media/image63.jpeg"/><Relationship Id="rId4" Type="http://schemas.openxmlformats.org/officeDocument/2006/relationships/image" Target="../media/image62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eg"/><Relationship Id="rId7" Type="http://schemas.openxmlformats.org/officeDocument/2006/relationships/image" Target="../media/image71.jpeg"/><Relationship Id="rId2" Type="http://schemas.openxmlformats.org/officeDocument/2006/relationships/image" Target="../media/image66.jpe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70.jpeg"/><Relationship Id="rId5" Type="http://schemas.openxmlformats.org/officeDocument/2006/relationships/image" Target="../media/image69.jpeg"/><Relationship Id="rId4" Type="http://schemas.openxmlformats.org/officeDocument/2006/relationships/image" Target="../media/image68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jpeg"/><Relationship Id="rId7" Type="http://schemas.openxmlformats.org/officeDocument/2006/relationships/image" Target="../media/image77.jpeg"/><Relationship Id="rId2" Type="http://schemas.openxmlformats.org/officeDocument/2006/relationships/image" Target="../media/image72.jpe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76.jpeg"/><Relationship Id="rId5" Type="http://schemas.openxmlformats.org/officeDocument/2006/relationships/image" Target="../media/image75.jpeg"/><Relationship Id="rId4" Type="http://schemas.openxmlformats.org/officeDocument/2006/relationships/image" Target="../media/image74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jpeg"/><Relationship Id="rId7" Type="http://schemas.openxmlformats.org/officeDocument/2006/relationships/image" Target="../media/image83.jpeg"/><Relationship Id="rId2" Type="http://schemas.openxmlformats.org/officeDocument/2006/relationships/image" Target="../media/image78.jpe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82.jpeg"/><Relationship Id="rId5" Type="http://schemas.openxmlformats.org/officeDocument/2006/relationships/image" Target="../media/image81.jpeg"/><Relationship Id="rId4" Type="http://schemas.openxmlformats.org/officeDocument/2006/relationships/image" Target="../media/image80.jpe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90.jpeg"/><Relationship Id="rId3" Type="http://schemas.openxmlformats.org/officeDocument/2006/relationships/image" Target="../media/image85.jpeg"/><Relationship Id="rId7" Type="http://schemas.openxmlformats.org/officeDocument/2006/relationships/image" Target="../media/image89.png"/><Relationship Id="rId2" Type="http://schemas.openxmlformats.org/officeDocument/2006/relationships/image" Target="../media/image8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8.png"/><Relationship Id="rId5" Type="http://schemas.openxmlformats.org/officeDocument/2006/relationships/image" Target="../media/image87.png"/><Relationship Id="rId4" Type="http://schemas.openxmlformats.org/officeDocument/2006/relationships/image" Target="../media/image86.jpeg"/></Relationships>
</file>

<file path=ppt/slides/_rels/slide1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91.jpe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93.jpeg"/><Relationship Id="rId5" Type="http://schemas.microsoft.com/office/2007/relationships/hdphoto" Target="../media/hdphoto2.wdp"/><Relationship Id="rId4" Type="http://schemas.openxmlformats.org/officeDocument/2006/relationships/image" Target="../media/image92.jpe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0.png"/><Relationship Id="rId13" Type="http://schemas.openxmlformats.org/officeDocument/2006/relationships/image" Target="../media/image105.png"/><Relationship Id="rId3" Type="http://schemas.openxmlformats.org/officeDocument/2006/relationships/image" Target="../media/image95.jpeg"/><Relationship Id="rId7" Type="http://schemas.openxmlformats.org/officeDocument/2006/relationships/image" Target="../media/image99.png"/><Relationship Id="rId12" Type="http://schemas.openxmlformats.org/officeDocument/2006/relationships/image" Target="../media/image104.png"/><Relationship Id="rId2" Type="http://schemas.openxmlformats.org/officeDocument/2006/relationships/image" Target="../media/image94.jpe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98.png"/><Relationship Id="rId11" Type="http://schemas.openxmlformats.org/officeDocument/2006/relationships/image" Target="../media/image103.png"/><Relationship Id="rId5" Type="http://schemas.openxmlformats.org/officeDocument/2006/relationships/image" Target="../media/image97.png"/><Relationship Id="rId10" Type="http://schemas.openxmlformats.org/officeDocument/2006/relationships/image" Target="../media/image102.png"/><Relationship Id="rId4" Type="http://schemas.openxmlformats.org/officeDocument/2006/relationships/image" Target="../media/image96.jpeg"/><Relationship Id="rId9" Type="http://schemas.openxmlformats.org/officeDocument/2006/relationships/image" Target="../media/image10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Скругленный прямоугольник 8"/>
          <p:cNvSpPr/>
          <p:nvPr/>
        </p:nvSpPr>
        <p:spPr>
          <a:xfrm>
            <a:off x="251519" y="476672"/>
            <a:ext cx="8535323" cy="864096"/>
          </a:xfrm>
          <a:prstGeom prst="roundRect">
            <a:avLst/>
          </a:prstGeom>
          <a:solidFill>
            <a:schemeClr val="bg1"/>
          </a:solidFill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solidFill>
                  <a:schemeClr val="accent3">
                    <a:lumMod val="50000"/>
                  </a:schemeClr>
                </a:solidFill>
              </a:rPr>
              <a:t>КГУ «Основная средняя школа №14 отдела образования города Костаная» Управления образования акимата Костанайской области</a:t>
            </a: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158" y="2804142"/>
            <a:ext cx="3786214" cy="330699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7752" y="4643446"/>
            <a:ext cx="3798923" cy="203875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1643042" y="1714488"/>
            <a:ext cx="571502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 </a:t>
            </a:r>
            <a:endParaRPr lang="ru-RU" sz="4800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642910" y="1428736"/>
            <a:ext cx="7833490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000" b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chemeClr val="accent1">
                    <a:lumMod val="75000"/>
                  </a:schemeClr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Городской заочный</a:t>
            </a:r>
          </a:p>
          <a:p>
            <a:pPr algn="ctr"/>
            <a:r>
              <a:rPr lang="ru-RU" sz="4000" b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chemeClr val="accent1">
                    <a:lumMod val="75000"/>
                  </a:schemeClr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 конкурс «Школа без границ»</a:t>
            </a:r>
            <a:endParaRPr lang="ru-RU" sz="4000" b="1" cap="none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solidFill>
                <a:schemeClr val="accent1">
                  <a:lumMod val="75000"/>
                </a:schemeClr>
              </a:soli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4143372" y="3000372"/>
            <a:ext cx="4572000" cy="1477328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b="1" i="1" dirty="0" smtClean="0">
                <a:solidFill>
                  <a:schemeClr val="accent5">
                    <a:lumMod val="75000"/>
                  </a:schemeClr>
                </a:solidFill>
              </a:rPr>
              <a:t>Каждому ребёнку нужен мир, где можно смеяться, танцевать, петь, учиться, жить в мире и быть счастливым.                                               </a:t>
            </a:r>
          </a:p>
          <a:p>
            <a:endParaRPr lang="ru-RU" b="1" i="1" dirty="0" smtClean="0">
              <a:solidFill>
                <a:schemeClr val="accent5">
                  <a:lumMod val="75000"/>
                </a:schemeClr>
              </a:solidFill>
            </a:endParaRPr>
          </a:p>
          <a:p>
            <a:pPr algn="r"/>
            <a:r>
              <a:rPr lang="ru-RU" b="1" i="1" dirty="0" smtClean="0">
                <a:solidFill>
                  <a:schemeClr val="accent5">
                    <a:lumMod val="75000"/>
                  </a:schemeClr>
                </a:solidFill>
              </a:rPr>
              <a:t>(</a:t>
            </a:r>
            <a:r>
              <a:rPr lang="ru-RU" b="1" i="1" dirty="0" err="1" smtClean="0">
                <a:solidFill>
                  <a:schemeClr val="accent5">
                    <a:lumMod val="75000"/>
                  </a:schemeClr>
                </a:solidFill>
              </a:rPr>
              <a:t>М.Юсуфзай</a:t>
            </a:r>
            <a:r>
              <a:rPr lang="ru-RU" b="1" i="1" dirty="0" smtClean="0">
                <a:solidFill>
                  <a:schemeClr val="accent5">
                    <a:lumMod val="75000"/>
                  </a:schemeClr>
                </a:solidFill>
              </a:rPr>
              <a:t>)</a:t>
            </a: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857224" y="6215082"/>
            <a:ext cx="2571768" cy="500066"/>
          </a:xfrm>
          <a:prstGeom prst="roundRect">
            <a:avLst/>
          </a:prstGeom>
          <a:solidFill>
            <a:schemeClr val="bg1"/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900" b="1" dirty="0" smtClean="0">
                <a:solidFill>
                  <a:schemeClr val="accent1">
                    <a:lumMod val="75000"/>
                  </a:schemeClr>
                </a:solidFill>
              </a:rPr>
              <a:t>Адрес: г. Костанай, ул. Победы, 32</a:t>
            </a:r>
          </a:p>
          <a:p>
            <a:pPr algn="ctr"/>
            <a:r>
              <a:rPr lang="ru-RU" sz="900" b="1" dirty="0" smtClean="0">
                <a:solidFill>
                  <a:schemeClr val="accent1">
                    <a:lumMod val="75000"/>
                  </a:schemeClr>
                </a:solidFill>
              </a:rPr>
              <a:t>Телефон 540564,</a:t>
            </a:r>
          </a:p>
          <a:p>
            <a:pPr algn="ctr"/>
            <a:r>
              <a:rPr lang="ru-RU" sz="900" b="1" dirty="0" smtClean="0">
                <a:solidFill>
                  <a:schemeClr val="accent1">
                    <a:lumMod val="75000"/>
                  </a:schemeClr>
                </a:solidFill>
              </a:rPr>
              <a:t>Сайт школы http://ru.sch14.kz/</a:t>
            </a:r>
          </a:p>
        </p:txBody>
      </p:sp>
    </p:spTree>
    <p:extLst>
      <p:ext uri="{BB962C8B-B14F-4D97-AF65-F5344CB8AC3E}">
        <p14:creationId xmlns:p14="http://schemas.microsoft.com/office/powerpoint/2010/main" val="18578706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u="sng" dirty="0">
                <a:solidFill>
                  <a:schemeClr val="accent5">
                    <a:lumMod val="75000"/>
                  </a:schemeClr>
                </a:solidFill>
              </a:rPr>
              <a:t>Контингент образовательной организации</a:t>
            </a:r>
          </a:p>
        </p:txBody>
      </p:sp>
      <p:sp>
        <p:nvSpPr>
          <p:cNvPr id="28" name="Rectangle 257"/>
          <p:cNvSpPr>
            <a:spLocks noChangeArrowheads="1"/>
          </p:cNvSpPr>
          <p:nvPr/>
        </p:nvSpPr>
        <p:spPr bwMode="gray">
          <a:xfrm rot="3419336">
            <a:off x="936787" y="1495743"/>
            <a:ext cx="479425" cy="520700"/>
          </a:xfrm>
          <a:prstGeom prst="rect">
            <a:avLst/>
          </a:prstGeom>
          <a:gradFill rotWithShape="1">
            <a:gsLst>
              <a:gs pos="0">
                <a:schemeClr val="accent1"/>
              </a:gs>
              <a:gs pos="100000">
                <a:schemeClr val="accent1">
                  <a:gamma/>
                  <a:shade val="46275"/>
                  <a:invGamma/>
                </a:schemeClr>
              </a:gs>
            </a:gsLst>
            <a:lin ang="5400000" scaled="1"/>
          </a:gradFill>
          <a:ln w="9525">
            <a:miter lim="800000"/>
            <a:headEnd/>
            <a:tailEnd/>
          </a:ln>
          <a:effectLst/>
          <a:scene3d>
            <a:camera prst="legacyPerspectiveFront">
              <a:rot lat="0" lon="1500000" rev="0"/>
            </a:camera>
            <a:lightRig rig="legacyFlat4" dir="b"/>
          </a:scene3d>
          <a:sp3d extrusionH="430200" prstMaterial="legacyMatte">
            <a:bevelT w="13500" h="13500" prst="angle"/>
            <a:bevelB w="13500" h="13500" prst="angle"/>
            <a:extrusionClr>
              <a:schemeClr val="accent1"/>
            </a:extrusionClr>
          </a:sp3d>
        </p:spPr>
        <p:txBody>
          <a:bodyPr wrap="none" anchor="ctr">
            <a:flatTx/>
          </a:bodyPr>
          <a:lstStyle/>
          <a:p>
            <a:endParaRPr lang="ru-RU">
              <a:solidFill>
                <a:srgbClr val="FF0000"/>
              </a:solidFill>
            </a:endParaRPr>
          </a:p>
        </p:txBody>
      </p:sp>
      <p:sp>
        <p:nvSpPr>
          <p:cNvPr id="29" name="Text Box 258"/>
          <p:cNvSpPr txBox="1">
            <a:spLocks noChangeArrowheads="1"/>
          </p:cNvSpPr>
          <p:nvPr/>
        </p:nvSpPr>
        <p:spPr bwMode="gray">
          <a:xfrm>
            <a:off x="1734676" y="1414250"/>
            <a:ext cx="7433445" cy="120032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/>
            <a:r>
              <a:rPr lang="ru-RU" sz="2400" dirty="0">
                <a:solidFill>
                  <a:schemeClr val="accent3">
                    <a:lumMod val="50000"/>
                  </a:schemeClr>
                </a:solidFill>
                <a:latin typeface="Arial" charset="0"/>
              </a:rPr>
              <a:t>Общее количество </a:t>
            </a:r>
            <a:r>
              <a:rPr lang="ru-RU" sz="2400" dirty="0" smtClean="0">
                <a:solidFill>
                  <a:schemeClr val="accent3">
                    <a:lumMod val="50000"/>
                  </a:schemeClr>
                </a:solidFill>
                <a:latin typeface="Arial" charset="0"/>
              </a:rPr>
              <a:t>обучающихся – 603</a:t>
            </a:r>
          </a:p>
          <a:p>
            <a:pPr eaLnBrk="0" hangingPunct="0"/>
            <a:r>
              <a:rPr lang="ru-RU" sz="2400" dirty="0" smtClean="0">
                <a:solidFill>
                  <a:schemeClr val="accent1">
                    <a:lumMod val="75000"/>
                  </a:schemeClr>
                </a:solidFill>
                <a:latin typeface="Arial" charset="0"/>
              </a:rPr>
              <a:t>……………………………………………………………..</a:t>
            </a:r>
          </a:p>
          <a:p>
            <a:pPr eaLnBrk="0" hangingPunct="0"/>
            <a:endParaRPr lang="en-US" sz="2400" dirty="0">
              <a:solidFill>
                <a:schemeClr val="accent1">
                  <a:lumMod val="75000"/>
                </a:schemeClr>
              </a:solidFill>
              <a:latin typeface="Arial" charset="0"/>
            </a:endParaRPr>
          </a:p>
        </p:txBody>
      </p:sp>
      <p:sp>
        <p:nvSpPr>
          <p:cNvPr id="39" name="Text Box 268"/>
          <p:cNvSpPr txBox="1">
            <a:spLocks noChangeArrowheads="1"/>
          </p:cNvSpPr>
          <p:nvPr/>
        </p:nvSpPr>
        <p:spPr bwMode="gray">
          <a:xfrm>
            <a:off x="3071192" y="5057183"/>
            <a:ext cx="354013" cy="4572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 eaLnBrk="0" hangingPunct="0"/>
            <a:r>
              <a:rPr lang="en-US" sz="2400" b="1">
                <a:solidFill>
                  <a:srgbClr val="FFFFFF"/>
                </a:solidFill>
                <a:latin typeface="Arial" charset="0"/>
              </a:rPr>
              <a:t>5</a:t>
            </a:r>
          </a:p>
        </p:txBody>
      </p:sp>
      <p:sp>
        <p:nvSpPr>
          <p:cNvPr id="40" name="Text Box 269"/>
          <p:cNvSpPr txBox="1">
            <a:spLocks noChangeArrowheads="1"/>
          </p:cNvSpPr>
          <p:nvPr/>
        </p:nvSpPr>
        <p:spPr bwMode="gray">
          <a:xfrm>
            <a:off x="1785699" y="2204864"/>
            <a:ext cx="7400744" cy="156966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/>
            <a:r>
              <a:rPr lang="ru-RU" sz="2400" dirty="0" smtClean="0">
                <a:solidFill>
                  <a:schemeClr val="accent1">
                    <a:lumMod val="75000"/>
                  </a:schemeClr>
                </a:solidFill>
                <a:latin typeface="Arial" charset="0"/>
              </a:rPr>
              <a:t>Из </a:t>
            </a:r>
            <a:r>
              <a:rPr lang="ru-RU" sz="2400" dirty="0">
                <a:solidFill>
                  <a:schemeClr val="accent1">
                    <a:lumMod val="75000"/>
                  </a:schemeClr>
                </a:solidFill>
                <a:latin typeface="Arial" charset="0"/>
              </a:rPr>
              <a:t>них количество </a:t>
            </a:r>
            <a:r>
              <a:rPr lang="ru-RU" sz="2400" dirty="0" smtClean="0">
                <a:solidFill>
                  <a:schemeClr val="accent1">
                    <a:lumMod val="75000"/>
                  </a:schemeClr>
                </a:solidFill>
                <a:latin typeface="Arial" charset="0"/>
              </a:rPr>
              <a:t>обучающихся</a:t>
            </a:r>
          </a:p>
          <a:p>
            <a:pPr eaLnBrk="0" hangingPunct="0"/>
            <a:r>
              <a:rPr lang="ru-RU" sz="2400" dirty="0" smtClean="0">
                <a:solidFill>
                  <a:schemeClr val="accent1">
                    <a:lumMod val="75000"/>
                  </a:schemeClr>
                </a:solidFill>
                <a:latin typeface="Arial" charset="0"/>
              </a:rPr>
              <a:t>с </a:t>
            </a:r>
            <a:r>
              <a:rPr lang="ru-RU" sz="2400" dirty="0">
                <a:solidFill>
                  <a:schemeClr val="accent1">
                    <a:lumMod val="75000"/>
                  </a:schemeClr>
                </a:solidFill>
                <a:latin typeface="Arial" charset="0"/>
              </a:rPr>
              <a:t>особыми </a:t>
            </a:r>
            <a:r>
              <a:rPr lang="ru-RU" sz="2400" dirty="0" smtClean="0">
                <a:solidFill>
                  <a:schemeClr val="accent1">
                    <a:lumMod val="75000"/>
                  </a:schemeClr>
                </a:solidFill>
                <a:latin typeface="Arial" charset="0"/>
              </a:rPr>
              <a:t>образовательными потребностями-194</a:t>
            </a:r>
          </a:p>
          <a:p>
            <a:pPr eaLnBrk="0" hangingPunct="0"/>
            <a:r>
              <a:rPr lang="ru-RU" sz="2400" dirty="0">
                <a:solidFill>
                  <a:schemeClr val="accent1">
                    <a:lumMod val="75000"/>
                  </a:schemeClr>
                </a:solidFill>
                <a:latin typeface="Arial" charset="0"/>
              </a:rPr>
              <a:t>в том </a:t>
            </a:r>
            <a:r>
              <a:rPr lang="ru-RU" sz="2400" dirty="0" smtClean="0">
                <a:solidFill>
                  <a:schemeClr val="accent1">
                    <a:lumMod val="75000"/>
                  </a:schemeClr>
                </a:solidFill>
                <a:latin typeface="Arial" charset="0"/>
              </a:rPr>
              <a:t>числе </a:t>
            </a:r>
            <a:r>
              <a:rPr lang="ru-RU" sz="2400" dirty="0">
                <a:solidFill>
                  <a:schemeClr val="accent1">
                    <a:lumMod val="75000"/>
                  </a:schemeClr>
                </a:solidFill>
                <a:latin typeface="Arial" charset="0"/>
              </a:rPr>
              <a:t>в процентном соотношении-32</a:t>
            </a:r>
            <a:r>
              <a:rPr lang="ru-RU" sz="2400" dirty="0" smtClean="0">
                <a:solidFill>
                  <a:schemeClr val="accent1">
                    <a:lumMod val="75000"/>
                  </a:schemeClr>
                </a:solidFill>
                <a:latin typeface="Arial" charset="0"/>
              </a:rPr>
              <a:t>%</a:t>
            </a:r>
          </a:p>
          <a:p>
            <a:pPr eaLnBrk="0" hangingPunct="0"/>
            <a:r>
              <a:rPr lang="ru-RU" sz="2400" dirty="0" smtClean="0">
                <a:solidFill>
                  <a:schemeClr val="accent1">
                    <a:lumMod val="75000"/>
                  </a:schemeClr>
                </a:solidFill>
                <a:latin typeface="Arial" charset="0"/>
              </a:rPr>
              <a:t>.....................................................................................</a:t>
            </a:r>
          </a:p>
        </p:txBody>
      </p:sp>
      <p:sp>
        <p:nvSpPr>
          <p:cNvPr id="42" name="Text Box 271"/>
          <p:cNvSpPr txBox="1">
            <a:spLocks noChangeArrowheads="1"/>
          </p:cNvSpPr>
          <p:nvPr/>
        </p:nvSpPr>
        <p:spPr bwMode="gray">
          <a:xfrm>
            <a:off x="1722275" y="3263408"/>
            <a:ext cx="7518405" cy="156966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/>
            <a:endParaRPr lang="ru-RU" sz="2400" dirty="0" smtClean="0">
              <a:solidFill>
                <a:schemeClr val="accent2">
                  <a:lumMod val="50000"/>
                </a:schemeClr>
              </a:solidFill>
              <a:latin typeface="Arial" charset="0"/>
            </a:endParaRPr>
          </a:p>
          <a:p>
            <a:pPr eaLnBrk="0" hangingPunct="0"/>
            <a:r>
              <a:rPr lang="ru-RU" sz="2400" dirty="0" smtClean="0">
                <a:solidFill>
                  <a:schemeClr val="accent3">
                    <a:lumMod val="50000"/>
                  </a:schemeClr>
                </a:solidFill>
                <a:latin typeface="Arial" charset="0"/>
              </a:rPr>
              <a:t>Категория </a:t>
            </a:r>
            <a:r>
              <a:rPr lang="ru-RU" sz="2400" dirty="0">
                <a:solidFill>
                  <a:schemeClr val="accent3">
                    <a:lumMod val="50000"/>
                  </a:schemeClr>
                </a:solidFill>
                <a:latin typeface="Arial" charset="0"/>
              </a:rPr>
              <a:t>нарушений обучающихся - ЗПР, </a:t>
            </a:r>
            <a:r>
              <a:rPr lang="ru-RU" sz="2400" dirty="0" smtClean="0">
                <a:solidFill>
                  <a:schemeClr val="accent3">
                    <a:lumMod val="50000"/>
                  </a:schemeClr>
                </a:solidFill>
                <a:latin typeface="Arial" charset="0"/>
              </a:rPr>
              <a:t>ТНР</a:t>
            </a:r>
          </a:p>
          <a:p>
            <a:pPr eaLnBrk="0" hangingPunct="0"/>
            <a:r>
              <a:rPr lang="ru-RU" sz="2400" dirty="0" smtClean="0">
                <a:solidFill>
                  <a:schemeClr val="accent1">
                    <a:lumMod val="75000"/>
                  </a:schemeClr>
                </a:solidFill>
                <a:latin typeface="Arial" charset="0"/>
              </a:rPr>
              <a:t>………………………………………………………………</a:t>
            </a:r>
            <a:endParaRPr lang="ru-RU" sz="2400" dirty="0">
              <a:solidFill>
                <a:schemeClr val="accent1">
                  <a:lumMod val="75000"/>
                </a:schemeClr>
              </a:solidFill>
              <a:latin typeface="Arial" charset="0"/>
            </a:endParaRPr>
          </a:p>
          <a:p>
            <a:pPr eaLnBrk="0" hangingPunct="0"/>
            <a:endParaRPr lang="ru-RU" sz="2400" dirty="0">
              <a:solidFill>
                <a:schemeClr val="accent2">
                  <a:lumMod val="50000"/>
                </a:schemeClr>
              </a:solidFill>
              <a:latin typeface="Arial" charset="0"/>
            </a:endParaRPr>
          </a:p>
        </p:txBody>
      </p:sp>
      <p:sp>
        <p:nvSpPr>
          <p:cNvPr id="43" name="Text Box 272"/>
          <p:cNvSpPr txBox="1">
            <a:spLocks noChangeArrowheads="1"/>
          </p:cNvSpPr>
          <p:nvPr/>
        </p:nvSpPr>
        <p:spPr bwMode="gray">
          <a:xfrm>
            <a:off x="1785699" y="4314054"/>
            <a:ext cx="7145937" cy="120032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eaLnBrk="0" hangingPunct="0"/>
            <a:r>
              <a:rPr lang="ru-RU" sz="2400" dirty="0" smtClean="0">
                <a:solidFill>
                  <a:schemeClr val="accent1">
                    <a:lumMod val="75000"/>
                  </a:schemeClr>
                </a:solidFill>
                <a:latin typeface="Arial" charset="0"/>
              </a:rPr>
              <a:t>Формы </a:t>
            </a:r>
            <a:r>
              <a:rPr lang="ru-RU" sz="2400" dirty="0">
                <a:solidFill>
                  <a:schemeClr val="accent1">
                    <a:lumMod val="75000"/>
                  </a:schemeClr>
                </a:solidFill>
                <a:latin typeface="Arial" charset="0"/>
              </a:rPr>
              <a:t>организации </a:t>
            </a:r>
            <a:r>
              <a:rPr lang="ru-RU" sz="2400" dirty="0" smtClean="0">
                <a:solidFill>
                  <a:schemeClr val="accent1">
                    <a:lumMod val="75000"/>
                  </a:schemeClr>
                </a:solidFill>
                <a:latin typeface="Arial" charset="0"/>
              </a:rPr>
              <a:t>образовательного </a:t>
            </a:r>
            <a:r>
              <a:rPr lang="ru-RU" sz="2400" dirty="0">
                <a:solidFill>
                  <a:schemeClr val="accent1">
                    <a:lumMod val="75000"/>
                  </a:schemeClr>
                </a:solidFill>
                <a:latin typeface="Arial" charset="0"/>
              </a:rPr>
              <a:t>процесса </a:t>
            </a:r>
            <a:endParaRPr lang="ru-RU" sz="2400" dirty="0" smtClean="0">
              <a:solidFill>
                <a:schemeClr val="accent1">
                  <a:lumMod val="75000"/>
                </a:schemeClr>
              </a:solidFill>
              <a:latin typeface="Arial" charset="0"/>
            </a:endParaRPr>
          </a:p>
          <a:p>
            <a:pPr eaLnBrk="0" hangingPunct="0"/>
            <a:r>
              <a:rPr lang="ru-RU" sz="2400" dirty="0" err="1" smtClean="0">
                <a:solidFill>
                  <a:schemeClr val="accent1">
                    <a:lumMod val="75000"/>
                  </a:schemeClr>
                </a:solidFill>
                <a:latin typeface="Arial" charset="0"/>
              </a:rPr>
              <a:t>обучающихся:в</a:t>
            </a:r>
            <a:r>
              <a:rPr lang="ru-RU" sz="2400" dirty="0" smtClean="0">
                <a:solidFill>
                  <a:schemeClr val="accent1">
                    <a:lumMod val="75000"/>
                  </a:schemeClr>
                </a:solidFill>
                <a:latin typeface="Arial" charset="0"/>
              </a:rPr>
              <a:t> </a:t>
            </a:r>
            <a:r>
              <a:rPr lang="ru-RU" sz="2400" dirty="0">
                <a:solidFill>
                  <a:schemeClr val="accent1">
                    <a:lumMod val="75000"/>
                  </a:schemeClr>
                </a:solidFill>
                <a:latin typeface="Arial" charset="0"/>
              </a:rPr>
              <a:t>инклюзивных классах</a:t>
            </a:r>
            <a:r>
              <a:rPr lang="ru-RU" sz="2400" dirty="0" smtClean="0">
                <a:solidFill>
                  <a:schemeClr val="accent1">
                    <a:lumMod val="75000"/>
                  </a:schemeClr>
                </a:solidFill>
                <a:latin typeface="Arial" charset="0"/>
              </a:rPr>
              <a:t>,</a:t>
            </a:r>
          </a:p>
          <a:p>
            <a:pPr eaLnBrk="0" hangingPunct="0"/>
            <a:r>
              <a:rPr lang="ru-RU" sz="2400" dirty="0" smtClean="0">
                <a:solidFill>
                  <a:schemeClr val="accent1">
                    <a:lumMod val="75000"/>
                  </a:schemeClr>
                </a:solidFill>
                <a:latin typeface="Arial" charset="0"/>
              </a:rPr>
              <a:t> </a:t>
            </a:r>
            <a:r>
              <a:rPr lang="ru-RU" sz="2400" dirty="0">
                <a:solidFill>
                  <a:schemeClr val="accent1">
                    <a:lumMod val="75000"/>
                  </a:schemeClr>
                </a:solidFill>
                <a:latin typeface="Arial" charset="0"/>
              </a:rPr>
              <a:t>в </a:t>
            </a:r>
            <a:r>
              <a:rPr lang="ru-RU" sz="2400" dirty="0" err="1">
                <a:solidFill>
                  <a:schemeClr val="accent1">
                    <a:lumMod val="75000"/>
                  </a:schemeClr>
                </a:solidFill>
                <a:latin typeface="Arial" charset="0"/>
              </a:rPr>
              <a:t>спецклассах</a:t>
            </a:r>
            <a:r>
              <a:rPr lang="ru-RU" sz="2400" dirty="0">
                <a:solidFill>
                  <a:schemeClr val="accent1">
                    <a:lumMod val="75000"/>
                  </a:schemeClr>
                </a:solidFill>
                <a:latin typeface="Arial" charset="0"/>
              </a:rPr>
              <a:t>, на дому.</a:t>
            </a: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49" y="2333106"/>
            <a:ext cx="841375" cy="719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0900" y="3391165"/>
            <a:ext cx="841375" cy="719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4324" y="4463737"/>
            <a:ext cx="841375" cy="719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9991" y="5494911"/>
            <a:ext cx="4419431" cy="12918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30243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-180528" y="0"/>
            <a:ext cx="9324528" cy="1368152"/>
          </a:xfrm>
        </p:spPr>
        <p:txBody>
          <a:bodyPr>
            <a:normAutofit fontScale="90000"/>
          </a:bodyPr>
          <a:lstStyle/>
          <a:p>
            <a:r>
              <a:rPr lang="ru-RU" sz="5300" b="1" dirty="0">
                <a:solidFill>
                  <a:srgbClr val="002060"/>
                </a:solidFill>
              </a:rPr>
              <a:t>Сведения о </a:t>
            </a:r>
            <a:r>
              <a:rPr lang="ru-RU" sz="5300" b="1" dirty="0" smtClean="0">
                <a:solidFill>
                  <a:srgbClr val="002060"/>
                </a:solidFill>
              </a:rPr>
              <a:t>педагогах </a:t>
            </a:r>
            <a:r>
              <a:rPr lang="ru-RU" b="1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/>
            </a:r>
            <a:br>
              <a:rPr lang="ru-RU" b="1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</a:br>
            <a:r>
              <a:rPr lang="ru-RU" sz="2200" b="1" dirty="0" smtClean="0">
                <a:solidFill>
                  <a:schemeClr val="accent3">
                    <a:lumMod val="50000"/>
                  </a:schemeClr>
                </a:solidFill>
              </a:rPr>
              <a:t>(</a:t>
            </a:r>
            <a:r>
              <a:rPr lang="ru-RU" sz="2200" b="1" dirty="0">
                <a:solidFill>
                  <a:schemeClr val="accent3">
                    <a:lumMod val="50000"/>
                  </a:schemeClr>
                </a:solidFill>
              </a:rPr>
              <a:t>кроме специалистов психолого-педагогического сопровождения: педагог-психолог, учитель-логопед, учитель-дефектолог, социальный </a:t>
            </a:r>
            <a:r>
              <a:rPr lang="ru-RU" sz="2200" b="1" dirty="0" smtClean="0">
                <a:solidFill>
                  <a:schemeClr val="accent3">
                    <a:lumMod val="50000"/>
                  </a:schemeClr>
                </a:solidFill>
              </a:rPr>
              <a:t>педагог, ассистент</a:t>
            </a:r>
            <a:r>
              <a:rPr lang="ru-RU" sz="2200" b="1" dirty="0">
                <a:solidFill>
                  <a:schemeClr val="accent3">
                    <a:lumMod val="50000"/>
                  </a:schemeClr>
                </a:solidFill>
              </a:rPr>
              <a:t>)</a:t>
            </a: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685201" y="1700808"/>
            <a:ext cx="3888432" cy="1091426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000" dirty="0" smtClean="0">
                <a:solidFill>
                  <a:schemeClr val="bg2">
                    <a:lumMod val="50000"/>
                  </a:schemeClr>
                </a:solidFill>
              </a:rPr>
              <a:t>работающие в образовательной организации-</a:t>
            </a:r>
            <a:r>
              <a:rPr lang="ru-RU" sz="2000" b="1" dirty="0" smtClean="0">
                <a:solidFill>
                  <a:schemeClr val="bg2">
                    <a:lumMod val="50000"/>
                  </a:schemeClr>
                </a:solidFill>
              </a:rPr>
              <a:t>65</a:t>
            </a:r>
            <a:endParaRPr lang="ru-RU" sz="2000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179512" y="2995844"/>
            <a:ext cx="4680519" cy="3719304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u="sng" dirty="0">
                <a:solidFill>
                  <a:schemeClr val="bg2">
                    <a:lumMod val="50000"/>
                  </a:schemeClr>
                </a:solidFill>
              </a:rPr>
              <a:t>Квалификационные категории учителей, </a:t>
            </a:r>
          </a:p>
          <a:p>
            <a:pPr algn="ctr"/>
            <a:r>
              <a:rPr lang="ru-RU" sz="2000" u="sng" dirty="0">
                <a:solidFill>
                  <a:schemeClr val="bg2">
                    <a:lumMod val="50000"/>
                  </a:schemeClr>
                </a:solidFill>
              </a:rPr>
              <a:t>работающих с детьми с особыми</a:t>
            </a:r>
          </a:p>
          <a:p>
            <a:pPr algn="ctr"/>
            <a:r>
              <a:rPr lang="ru-RU" sz="2000" u="sng" dirty="0">
                <a:solidFill>
                  <a:schemeClr val="bg2">
                    <a:lumMod val="50000"/>
                  </a:schemeClr>
                </a:solidFill>
              </a:rPr>
              <a:t> образовательными потребностями в </a:t>
            </a:r>
          </a:p>
          <a:p>
            <a:pPr algn="ctr"/>
            <a:r>
              <a:rPr lang="ru-RU" sz="2000" u="sng" dirty="0">
                <a:solidFill>
                  <a:schemeClr val="bg2">
                    <a:lumMod val="50000"/>
                  </a:schemeClr>
                </a:solidFill>
              </a:rPr>
              <a:t>количественном и процентном </a:t>
            </a:r>
          </a:p>
          <a:p>
            <a:pPr algn="ctr"/>
            <a:r>
              <a:rPr lang="ru-RU" sz="2000" u="sng" dirty="0">
                <a:solidFill>
                  <a:schemeClr val="bg2">
                    <a:lumMod val="50000"/>
                  </a:schemeClr>
                </a:solidFill>
              </a:rPr>
              <a:t>соотношении</a:t>
            </a:r>
            <a:r>
              <a:rPr lang="ru-RU" sz="2000" u="sng" dirty="0" smtClean="0">
                <a:solidFill>
                  <a:schemeClr val="bg2">
                    <a:lumMod val="50000"/>
                  </a:schemeClr>
                </a:solidFill>
              </a:rPr>
              <a:t>.</a:t>
            </a:r>
            <a:endParaRPr lang="ru-RU" sz="2000" dirty="0">
              <a:solidFill>
                <a:schemeClr val="bg2">
                  <a:lumMod val="50000"/>
                </a:schemeClr>
              </a:solidFill>
            </a:endParaRPr>
          </a:p>
          <a:p>
            <a:r>
              <a:rPr lang="ru-RU" sz="2000" dirty="0">
                <a:solidFill>
                  <a:schemeClr val="bg2">
                    <a:lumMod val="50000"/>
                  </a:schemeClr>
                </a:solidFill>
              </a:rPr>
              <a:t>Педагог-исследователь-14     22%</a:t>
            </a:r>
          </a:p>
          <a:p>
            <a:r>
              <a:rPr lang="ru-RU" sz="2000" dirty="0">
                <a:solidFill>
                  <a:schemeClr val="bg2">
                    <a:lumMod val="50000"/>
                  </a:schemeClr>
                </a:solidFill>
              </a:rPr>
              <a:t>Педагог-эксперт-9                  14%</a:t>
            </a:r>
          </a:p>
          <a:p>
            <a:r>
              <a:rPr lang="ru-RU" sz="2000" dirty="0">
                <a:solidFill>
                  <a:schemeClr val="bg2">
                    <a:lumMod val="50000"/>
                  </a:schemeClr>
                </a:solidFill>
              </a:rPr>
              <a:t>Педагог-модератор-7             11%</a:t>
            </a:r>
          </a:p>
          <a:p>
            <a:r>
              <a:rPr lang="ru-RU" sz="2000" dirty="0">
                <a:solidFill>
                  <a:schemeClr val="bg2">
                    <a:lumMod val="50000"/>
                  </a:schemeClr>
                </a:solidFill>
              </a:rPr>
              <a:t>С первой-3                               5%</a:t>
            </a:r>
          </a:p>
          <a:p>
            <a:r>
              <a:rPr lang="ru-RU" sz="2000" dirty="0">
                <a:solidFill>
                  <a:schemeClr val="bg2">
                    <a:lumMod val="50000"/>
                  </a:schemeClr>
                </a:solidFill>
              </a:rPr>
              <a:t>Со второй – 5                           8%</a:t>
            </a:r>
          </a:p>
          <a:p>
            <a:r>
              <a:rPr lang="ru-RU" sz="2000" dirty="0">
                <a:solidFill>
                  <a:schemeClr val="bg2">
                    <a:lumMod val="50000"/>
                  </a:schemeClr>
                </a:solidFill>
              </a:rPr>
              <a:t>Без категории -6                      9%</a:t>
            </a: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4947593" y="1700808"/>
            <a:ext cx="4032448" cy="1368152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solidFill>
                  <a:schemeClr val="bg2">
                    <a:lumMod val="50000"/>
                  </a:schemeClr>
                </a:solidFill>
              </a:rPr>
              <a:t>работающие </a:t>
            </a:r>
            <a:r>
              <a:rPr lang="ru-RU" sz="2000" dirty="0">
                <a:solidFill>
                  <a:schemeClr val="bg2">
                    <a:lumMod val="50000"/>
                  </a:schemeClr>
                </a:solidFill>
              </a:rPr>
              <a:t>с </a:t>
            </a:r>
            <a:r>
              <a:rPr lang="ru-RU" sz="2000" dirty="0" smtClean="0">
                <a:solidFill>
                  <a:schemeClr val="bg2">
                    <a:lumMod val="50000"/>
                  </a:schemeClr>
                </a:solidFill>
              </a:rPr>
              <a:t>детьми с </a:t>
            </a:r>
            <a:r>
              <a:rPr lang="ru-RU" sz="2000" dirty="0">
                <a:solidFill>
                  <a:schemeClr val="bg2">
                    <a:lumMod val="50000"/>
                  </a:schemeClr>
                </a:solidFill>
              </a:rPr>
              <a:t>особыми </a:t>
            </a:r>
          </a:p>
          <a:p>
            <a:pPr algn="ctr"/>
            <a:r>
              <a:rPr lang="ru-RU" sz="2000" dirty="0">
                <a:solidFill>
                  <a:schemeClr val="bg2">
                    <a:lumMod val="50000"/>
                  </a:schemeClr>
                </a:solidFill>
              </a:rPr>
              <a:t>образовательными потребностями в </a:t>
            </a:r>
          </a:p>
          <a:p>
            <a:pPr algn="ctr"/>
            <a:r>
              <a:rPr lang="ru-RU" sz="2000" dirty="0">
                <a:solidFill>
                  <a:schemeClr val="bg2">
                    <a:lumMod val="50000"/>
                  </a:schemeClr>
                </a:solidFill>
              </a:rPr>
              <a:t>образовательной организации-</a:t>
            </a:r>
            <a:r>
              <a:rPr lang="ru-RU" sz="2000" b="1" dirty="0">
                <a:solidFill>
                  <a:schemeClr val="bg2">
                    <a:lumMod val="50000"/>
                  </a:schemeClr>
                </a:solidFill>
              </a:rPr>
              <a:t>44</a:t>
            </a: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9992" y="3212261"/>
            <a:ext cx="2544962" cy="3861048"/>
          </a:xfrm>
          <a:prstGeom prst="rect">
            <a:avLst/>
          </a:prstGeom>
        </p:spPr>
      </p:pic>
      <p:sp>
        <p:nvSpPr>
          <p:cNvPr id="12" name="Скругленный прямоугольник 11"/>
          <p:cNvSpPr/>
          <p:nvPr/>
        </p:nvSpPr>
        <p:spPr>
          <a:xfrm>
            <a:off x="6732240" y="4636022"/>
            <a:ext cx="2175539" cy="2053771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>
                <a:solidFill>
                  <a:schemeClr val="bg2">
                    <a:lumMod val="50000"/>
                  </a:schemeClr>
                </a:solidFill>
              </a:rPr>
              <a:t>имеющих удостоверение о повышении </a:t>
            </a:r>
          </a:p>
          <a:p>
            <a:pPr algn="ctr"/>
            <a:r>
              <a:rPr lang="ru-RU" sz="2000" dirty="0">
                <a:solidFill>
                  <a:schemeClr val="bg2">
                    <a:lumMod val="50000"/>
                  </a:schemeClr>
                </a:solidFill>
              </a:rPr>
              <a:t>квалификации в области инклюзивного </a:t>
            </a:r>
          </a:p>
          <a:p>
            <a:pPr algn="ctr"/>
            <a:r>
              <a:rPr lang="ru-RU" sz="2000" dirty="0">
                <a:solidFill>
                  <a:schemeClr val="bg2">
                    <a:lumMod val="50000"/>
                  </a:schemeClr>
                </a:solidFill>
              </a:rPr>
              <a:t>образования-</a:t>
            </a:r>
            <a:r>
              <a:rPr lang="ru-RU" sz="2000" b="1" dirty="0">
                <a:solidFill>
                  <a:schemeClr val="bg2">
                    <a:lumMod val="50000"/>
                  </a:schemeClr>
                </a:solidFill>
              </a:rPr>
              <a:t>48</a:t>
            </a:r>
          </a:p>
        </p:txBody>
      </p:sp>
    </p:spTree>
    <p:extLst>
      <p:ext uri="{BB962C8B-B14F-4D97-AF65-F5344CB8AC3E}">
        <p14:creationId xmlns:p14="http://schemas.microsoft.com/office/powerpoint/2010/main" val="15121031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Выноска-облако 9"/>
          <p:cNvSpPr/>
          <p:nvPr/>
        </p:nvSpPr>
        <p:spPr>
          <a:xfrm>
            <a:off x="7055768" y="82530"/>
            <a:ext cx="2088232" cy="1496003"/>
          </a:xfrm>
          <a:prstGeom prst="cloudCallout">
            <a:avLst/>
          </a:prstGeom>
          <a:solidFill>
            <a:schemeClr val="bg1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5808" y="360536"/>
            <a:ext cx="1368152" cy="939989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-540568" y="0"/>
            <a:ext cx="7784470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r"/>
            <a:r>
              <a:rPr lang="ru-RU" sz="3600" b="1" u="sng" dirty="0" smtClean="0">
                <a:ln w="1905"/>
                <a:solidFill>
                  <a:schemeClr val="accent3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Служба психолого-педагогического </a:t>
            </a:r>
          </a:p>
          <a:p>
            <a:pPr algn="r"/>
            <a:r>
              <a:rPr lang="ru-RU" sz="3600" b="1" u="sng" cap="none" spc="0" dirty="0" smtClean="0">
                <a:ln w="1905"/>
                <a:solidFill>
                  <a:schemeClr val="accent3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сопровождения</a:t>
            </a:r>
            <a:endParaRPr lang="ru-RU" sz="3600" b="1" u="sng" cap="none" spc="0" dirty="0">
              <a:ln w="1905"/>
              <a:solidFill>
                <a:schemeClr val="accent3">
                  <a:lumMod val="50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7" name="Скругленная прямоугольная выноска 6"/>
          <p:cNvSpPr/>
          <p:nvPr/>
        </p:nvSpPr>
        <p:spPr>
          <a:xfrm>
            <a:off x="1043608" y="673796"/>
            <a:ext cx="2768506" cy="1253458"/>
          </a:xfrm>
          <a:prstGeom prst="wedgeRoundRectCallout">
            <a:avLst>
              <a:gd name="adj1" fmla="val -23757"/>
              <a:gd name="adj2" fmla="val 48950"/>
              <a:gd name="adj3" fmla="val 16667"/>
            </a:avLst>
          </a:prstGeom>
          <a:solidFill>
            <a:schemeClr val="bg1"/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b="1" dirty="0">
                <a:solidFill>
                  <a:schemeClr val="accent6">
                    <a:lumMod val="75000"/>
                  </a:schemeClr>
                </a:solidFill>
              </a:rPr>
              <a:t>педагог-психолог-2, </a:t>
            </a:r>
          </a:p>
          <a:p>
            <a:r>
              <a:rPr lang="ru-RU" sz="1600" b="1" dirty="0">
                <a:solidFill>
                  <a:schemeClr val="accent6">
                    <a:lumMod val="75000"/>
                  </a:schemeClr>
                </a:solidFill>
              </a:rPr>
              <a:t>учитель-логопед-6, </a:t>
            </a:r>
          </a:p>
          <a:p>
            <a:r>
              <a:rPr lang="ru-RU" sz="1600" b="1" dirty="0" smtClean="0">
                <a:solidFill>
                  <a:schemeClr val="accent6">
                    <a:lumMod val="75000"/>
                  </a:schemeClr>
                </a:solidFill>
              </a:rPr>
              <a:t> социальный педагог-1, </a:t>
            </a:r>
            <a:endParaRPr lang="ru-RU" sz="16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1344398" y="1484290"/>
            <a:ext cx="761459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 </a:t>
            </a:r>
            <a:endParaRPr lang="ru-RU" sz="1400" b="1" dirty="0">
              <a:solidFill>
                <a:schemeClr val="bg2">
                  <a:lumMod val="2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179512" y="1988840"/>
            <a:ext cx="8779478" cy="4752528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b="1" u="sng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Сопровождение образовательной деятельности педагогами-психологами школы выстраивается по следующим направлениям: </a:t>
            </a:r>
          </a:p>
          <a:p>
            <a:r>
              <a:rPr lang="ru-RU" sz="1600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-Адаптация учащихся 1, 5, 9-х классов, КПП;</a:t>
            </a:r>
          </a:p>
          <a:p>
            <a:r>
              <a:rPr lang="ru-RU" sz="1600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-Психологическое сопровождение одаренных учащихся;</a:t>
            </a:r>
          </a:p>
          <a:p>
            <a:r>
              <a:rPr lang="ru-RU" sz="1600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-Психологическое сопровождение учащихся в период сдачи  экзаменов;</a:t>
            </a:r>
          </a:p>
          <a:p>
            <a:r>
              <a:rPr lang="ru-RU" sz="1600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-Профилактика </a:t>
            </a:r>
            <a:r>
              <a:rPr lang="ru-RU" sz="1600" dirty="0" err="1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аутодеструктивного</a:t>
            </a:r>
            <a:r>
              <a:rPr lang="ru-RU" sz="1600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поведения;</a:t>
            </a:r>
          </a:p>
          <a:p>
            <a:r>
              <a:rPr lang="ru-RU" sz="1600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-Профессиональная ориентация, профессиональное самоопределение учащихся 9  классов;</a:t>
            </a:r>
          </a:p>
          <a:p>
            <a:r>
              <a:rPr lang="ru-RU" sz="1600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-Психологическое сопровождение учащихся из социально незащищенных категорий семей;</a:t>
            </a:r>
          </a:p>
          <a:p>
            <a:r>
              <a:rPr lang="ru-RU" sz="1600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-Психологическое сопровождение учащихся с особыми образовательными потребностями:</a:t>
            </a:r>
          </a:p>
          <a:p>
            <a:r>
              <a:rPr lang="ru-RU" sz="1600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-Психологическое сопровождение </a:t>
            </a:r>
            <a:r>
              <a:rPr lang="ru-RU" sz="1600" dirty="0" err="1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низкомотивированных</a:t>
            </a:r>
            <a:r>
              <a:rPr lang="ru-RU" sz="1600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учащихся и учащихся с трудностями в обучении;</a:t>
            </a:r>
          </a:p>
          <a:p>
            <a:r>
              <a:rPr lang="ru-RU" sz="1600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-Профилактика ЗОЖ;</a:t>
            </a:r>
          </a:p>
          <a:p>
            <a:r>
              <a:rPr lang="ru-RU" sz="1600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-Профилактика профессионального выгорания педагогов</a:t>
            </a:r>
          </a:p>
          <a:p>
            <a:r>
              <a:rPr lang="ru-RU" sz="16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-Включение </a:t>
            </a:r>
            <a:r>
              <a:rPr lang="ru-RU" sz="1600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в образовательную и социальную жизнь школы всех детей по месту жительства;</a:t>
            </a:r>
          </a:p>
          <a:p>
            <a:r>
              <a:rPr lang="ru-RU" sz="16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-Включение </a:t>
            </a:r>
            <a:r>
              <a:rPr lang="ru-RU" sz="1600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в образовательную среду детей-инвалидов с начального этапа образования;</a:t>
            </a:r>
          </a:p>
          <a:p>
            <a:r>
              <a:rPr lang="ru-RU" sz="16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-Создание </a:t>
            </a:r>
            <a:r>
              <a:rPr lang="ru-RU" sz="1600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системы обучения, удовлетворяющей потребности каждого обучающегося;</a:t>
            </a:r>
          </a:p>
          <a:p>
            <a:r>
              <a:rPr lang="ru-RU" sz="16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-Обеспечение </a:t>
            </a:r>
            <a:r>
              <a:rPr lang="ru-RU" sz="1600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успешности, безопасности, значимости всех учащихся. </a:t>
            </a:r>
          </a:p>
        </p:txBody>
      </p:sp>
    </p:spTree>
    <p:extLst>
      <p:ext uri="{BB962C8B-B14F-4D97-AF65-F5344CB8AC3E}">
        <p14:creationId xmlns:p14="http://schemas.microsoft.com/office/powerpoint/2010/main" val="2871743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2771800" y="147828"/>
            <a:ext cx="7014585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ru-RU" sz="2400" b="1" u="sng" cap="none" spc="0" dirty="0" smtClean="0">
                <a:ln w="11430"/>
                <a:solidFill>
                  <a:schemeClr val="accent6">
                    <a:lumMod val="50000"/>
                  </a:schemeClr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Направления деятельности </a:t>
            </a:r>
            <a:br>
              <a:rPr lang="ru-RU" sz="2400" b="1" u="sng" cap="none" spc="0" dirty="0" smtClean="0">
                <a:ln w="11430"/>
                <a:solidFill>
                  <a:schemeClr val="accent6">
                    <a:lumMod val="50000"/>
                  </a:schemeClr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</a:br>
            <a:r>
              <a:rPr lang="ru-RU" sz="2400" b="1" u="sng" cap="none" spc="0" dirty="0" smtClean="0">
                <a:ln w="11430"/>
                <a:solidFill>
                  <a:schemeClr val="accent6">
                    <a:lumMod val="50000"/>
                  </a:schemeClr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психологов</a:t>
            </a:r>
            <a:endParaRPr lang="ru-RU" sz="2400" b="1" u="sng" cap="none" spc="0" dirty="0">
              <a:ln w="11430"/>
              <a:solidFill>
                <a:schemeClr val="accent6">
                  <a:lumMod val="50000"/>
                </a:schemeClr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427984" y="1434877"/>
            <a:ext cx="4572000" cy="5078313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b="1" u="sng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Диагностика </a:t>
            </a:r>
          </a:p>
          <a:p>
            <a:r>
              <a:rPr lang="ru-RU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•	диагностический минимум;</a:t>
            </a:r>
          </a:p>
          <a:p>
            <a:r>
              <a:rPr lang="ru-RU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•	углубленная психодиагностика (дифференциация нормы и патологии умственного развития, исследование особенностей познавательной деятельности, изучение особенностей личности)</a:t>
            </a:r>
          </a:p>
          <a:p>
            <a:r>
              <a:rPr lang="ru-RU" b="1" u="sng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Консультирование </a:t>
            </a:r>
          </a:p>
          <a:p>
            <a:r>
              <a:rPr lang="ru-RU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•	консультирование педагогов, родителей, учащихся;</a:t>
            </a:r>
          </a:p>
          <a:p>
            <a:r>
              <a:rPr lang="ru-RU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•	посредничество в конфликтах и переговорах.</a:t>
            </a:r>
          </a:p>
          <a:p>
            <a:r>
              <a:rPr lang="ru-RU" b="1" u="sng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Коррекционно-развивающая работа </a:t>
            </a:r>
          </a:p>
          <a:p>
            <a:r>
              <a:rPr lang="ru-RU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•	коррекционные занятия;</a:t>
            </a:r>
          </a:p>
          <a:p>
            <a:r>
              <a:rPr lang="ru-RU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•	развивающие занятия;</a:t>
            </a:r>
          </a:p>
          <a:p>
            <a:r>
              <a:rPr lang="ru-RU" b="1" u="sng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Просвещение </a:t>
            </a:r>
          </a:p>
          <a:p>
            <a:r>
              <a:rPr lang="ru-RU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•	психолого-педагогическое просвещение</a:t>
            </a: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4876" y="958627"/>
            <a:ext cx="9271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115" y="476672"/>
            <a:ext cx="4185861" cy="58941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789243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036" t="24577" r="1541" b="9933"/>
          <a:stretch/>
        </p:blipFill>
        <p:spPr bwMode="auto">
          <a:xfrm>
            <a:off x="428596" y="2143116"/>
            <a:ext cx="2643206" cy="2168911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/>
        </p:spPr>
      </p:pic>
      <p:sp>
        <p:nvSpPr>
          <p:cNvPr id="6" name="Скругленный прямоугольник 5"/>
          <p:cNvSpPr/>
          <p:nvPr/>
        </p:nvSpPr>
        <p:spPr>
          <a:xfrm>
            <a:off x="142844" y="142852"/>
            <a:ext cx="8429684" cy="1571636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sz="2800" b="1" dirty="0" smtClean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ru-RU" sz="2000" b="1" dirty="0" smtClean="0">
                <a:solidFill>
                  <a:schemeClr val="accent1">
                    <a:lumMod val="50000"/>
                  </a:schemeClr>
                </a:solidFill>
              </a:rPr>
              <a:t>Контингент детей с особыми образовательными потребностями составляет   32 % от общего количества учащихся. В школе имеется </a:t>
            </a:r>
            <a:r>
              <a:rPr lang="ru-RU" sz="2000" b="1" dirty="0" err="1" smtClean="0">
                <a:solidFill>
                  <a:schemeClr val="accent1">
                    <a:lumMod val="50000"/>
                  </a:schemeClr>
                </a:solidFill>
              </a:rPr>
              <a:t>безбарьерная</a:t>
            </a:r>
            <a:r>
              <a:rPr lang="ru-RU" sz="2000" b="1" dirty="0" smtClean="0">
                <a:solidFill>
                  <a:schemeClr val="accent1">
                    <a:lumMod val="50000"/>
                  </a:schemeClr>
                </a:solidFill>
              </a:rPr>
              <a:t> среда: пандус, тактильные дорожки, таблички Брайля, а также сенсорная комната. </a:t>
            </a:r>
          </a:p>
          <a:p>
            <a:endParaRPr lang="ru-RU" sz="28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4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 t="26656"/>
          <a:stretch>
            <a:fillRect/>
          </a:stretch>
        </p:blipFill>
        <p:spPr>
          <a:xfrm>
            <a:off x="3500430" y="4429132"/>
            <a:ext cx="2210184" cy="216217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44" t="24577" r="48116" b="9933"/>
          <a:stretch/>
        </p:blipFill>
        <p:spPr bwMode="auto">
          <a:xfrm>
            <a:off x="285720" y="4500570"/>
            <a:ext cx="2928958" cy="222523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/>
        </p:spPr>
      </p:pic>
      <p:pic>
        <p:nvPicPr>
          <p:cNvPr id="7" name="Picture 7" descr="C:\Users\user\Desktop\сенсорная комната\20180622_100339.jpg"/>
          <p:cNvPicPr>
            <a:picLocks noChangeAspect="1" noChangeArrowheads="1"/>
          </p:cNvPicPr>
          <p:nvPr/>
        </p:nvPicPr>
        <p:blipFill>
          <a:blip r:embed="rId4" cstate="print"/>
          <a:srcRect l="32458"/>
          <a:stretch>
            <a:fillRect/>
          </a:stretch>
        </p:blipFill>
        <p:spPr bwMode="auto">
          <a:xfrm rot="5400000">
            <a:off x="6274356" y="1940958"/>
            <a:ext cx="2381765" cy="2643206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8" name="Picture 4"/>
          <p:cNvPicPr>
            <a:picLocks noChangeAspect="1" noChangeArrowheads="1"/>
          </p:cNvPicPr>
          <p:nvPr/>
        </p:nvPicPr>
        <p:blipFill>
          <a:blip r:embed="rId5" cstate="print"/>
          <a:srcRect t="23638" r="344"/>
          <a:stretch>
            <a:fillRect/>
          </a:stretch>
        </p:blipFill>
        <p:spPr bwMode="auto">
          <a:xfrm>
            <a:off x="6000760" y="4786322"/>
            <a:ext cx="2928958" cy="1682147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21506" name="AutoShape 2" descr="blob:https://web.whatsapp.com/3315893c-2ca7-4a93-aa7d-383129d24e1c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" name="Рисунок 9" descr="WhatsApp Image 2021-10-11 at 13.49.49.jpe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3357554" y="2285992"/>
            <a:ext cx="2571736" cy="1928802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1249474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800" u="sng" dirty="0" smtClean="0">
                <a:solidFill>
                  <a:schemeClr val="bg2">
                    <a:lumMod val="25000"/>
                  </a:schemeClr>
                </a:solidFill>
              </a:rPr>
              <a:t>Методические </a:t>
            </a:r>
            <a:r>
              <a:rPr lang="ru-RU" sz="2800" u="sng" dirty="0">
                <a:solidFill>
                  <a:schemeClr val="bg2">
                    <a:lumMod val="25000"/>
                  </a:schemeClr>
                </a:solidFill>
              </a:rPr>
              <a:t>и </a:t>
            </a:r>
            <a:r>
              <a:rPr lang="ru-RU" sz="2800" u="sng" dirty="0" smtClean="0">
                <a:solidFill>
                  <a:schemeClr val="bg2">
                    <a:lumMod val="25000"/>
                  </a:schemeClr>
                </a:solidFill>
              </a:rPr>
              <a:t>дидактические материалы, разработанные педагогами </a:t>
            </a:r>
            <a:r>
              <a:rPr lang="ru-RU" sz="2800" u="sng" dirty="0">
                <a:solidFill>
                  <a:schemeClr val="bg2">
                    <a:lumMod val="25000"/>
                  </a:schemeClr>
                </a:solidFill>
              </a:rPr>
              <a:t>школы, для работы с детьми с особыми образовательными потребностями</a:t>
            </a:r>
          </a:p>
        </p:txBody>
      </p:sp>
      <p:pic>
        <p:nvPicPr>
          <p:cNvPr id="2050" name="Picture 2" descr="C:\Users\Жеребцов\Desktop\инклюзив\лиценз. работы\00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064" y="4869870"/>
            <a:ext cx="1369877" cy="188398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Users\Жеребцов\Desktop\инклюзив\лиценз. работы\004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6176" y="4075375"/>
            <a:ext cx="1428068" cy="196401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C:\Users\Жеребцов\Desktop\инклюзив\лиценз. работы\006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4288" y="3292753"/>
            <a:ext cx="1373953" cy="188959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3" name="Picture 5" descr="C:\Users\Жеребцов\Desktop\инклюзив\лиценз. работы\008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527" r="6139"/>
          <a:stretch/>
        </p:blipFill>
        <p:spPr bwMode="auto">
          <a:xfrm>
            <a:off x="7711162" y="1584710"/>
            <a:ext cx="1311947" cy="185453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C:\Users\Жеребцов\Desktop\инклюзив\лиценз. работы\011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32258" y="4938313"/>
            <a:ext cx="1319275" cy="181439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5" name="Picture 7" descr="C:\Users\Жеребцов\Desktop\инклюзив\лиценз. работы\012.jpg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6" t="-351" r="3702" b="1930"/>
          <a:stretch/>
        </p:blipFill>
        <p:spPr bwMode="auto">
          <a:xfrm>
            <a:off x="3275856" y="4315142"/>
            <a:ext cx="1408636" cy="199441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C:\Users\Жеребцов\Desktop\инклюзив\лиценз. работы\014.jpg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398" b="2105"/>
          <a:stretch/>
        </p:blipFill>
        <p:spPr bwMode="auto">
          <a:xfrm>
            <a:off x="4183250" y="3370347"/>
            <a:ext cx="1360858" cy="191646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7" name="Picture 9" descr="C:\Users\Жеребцов\Desktop\инклюзив\лиценз. работы\015.jp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50265" y="2518412"/>
            <a:ext cx="1436296" cy="197532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8" name="Picture 10" descr="C:\Users\Жеребцов\Desktop\инклюзив\лиценз. работы\016.jp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91421" y="1595122"/>
            <a:ext cx="1390279" cy="191204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9" name="Picture 11" descr="C:\Users\Жеребцов\Desktop\инклюзив\лиценз. работы\017.jp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9296" y="5006277"/>
            <a:ext cx="1266914" cy="174238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0" name="Picture 12" descr="C:\Users\Жеребцов\Desktop\инклюзив\лиценз. работы\019.jpg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2146" y="3999413"/>
            <a:ext cx="1289045" cy="177281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1" name="Picture 13" descr="C:\Users\Жеребцов\Desktop\инклюзив\лиценз. работы\003.jpg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0853" y="3085988"/>
            <a:ext cx="1328335" cy="182685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2" name="Picture 14" descr="C:\Users\Жеребцов\Desktop\инклюзив\лиценз. работы\007.jpg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15824" y="1536874"/>
            <a:ext cx="1390280" cy="191204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4" name="Picture 16" descr="C:\Users\Жеребцов\Desktop\инклюзив\лиценз. работы\010.jpg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384" y="3414337"/>
            <a:ext cx="1378280" cy="189554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6" name="Picture 18"/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2308" y="1778180"/>
            <a:ext cx="1779587" cy="2298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67" name="Picture 19"/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60235" y="1330895"/>
            <a:ext cx="1682750" cy="21637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858212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5493" y="1916832"/>
            <a:ext cx="3125747" cy="441561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3351241" y="1466200"/>
            <a:ext cx="5576735" cy="52937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ru-RU" sz="2000" b="1" dirty="0" err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Исмурзина</a:t>
            </a:r>
            <a:r>
              <a:rPr lang="ru-RU" sz="2000" b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В.А.</a:t>
            </a:r>
          </a:p>
          <a:p>
            <a:r>
              <a:rPr lang="ru-RU" sz="1600" b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Оздоровительно- профилактическая работа на занятиях коррекционной</a:t>
            </a:r>
          </a:p>
          <a:p>
            <a:r>
              <a:rPr lang="ru-RU" sz="1600" b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ритмикой</a:t>
            </a:r>
            <a:r>
              <a:rPr lang="ru-RU" sz="1600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............................................................................61-65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sz="2000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Зелинская </a:t>
            </a:r>
            <a:r>
              <a:rPr lang="ru-RU" sz="2000" b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К.М.</a:t>
            </a:r>
          </a:p>
          <a:p>
            <a:r>
              <a:rPr lang="ru-RU" sz="1600" b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Создание благоприятного психологического климата для всех участников</a:t>
            </a:r>
          </a:p>
          <a:p>
            <a:r>
              <a:rPr lang="ru-RU" sz="1600" b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инклюзивного образовательного процесса</a:t>
            </a:r>
            <a:r>
              <a:rPr lang="ru-RU" sz="1600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............................................................................103-107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sz="2000" b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Касаева М.Д.</a:t>
            </a:r>
          </a:p>
          <a:p>
            <a:r>
              <a:rPr lang="ru-RU" sz="1600" b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Развитие инклюзивного образования в </a:t>
            </a:r>
            <a:r>
              <a:rPr lang="ru-RU" sz="1600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Казахстане </a:t>
            </a:r>
            <a:r>
              <a:rPr lang="ru-RU" sz="1600" b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и в странах</a:t>
            </a:r>
          </a:p>
          <a:p>
            <a:r>
              <a:rPr lang="ru-RU" sz="1600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СНГ....................................................................................119-123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sz="2000" b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Крамаренко Е.В.</a:t>
            </a:r>
          </a:p>
          <a:p>
            <a:r>
              <a:rPr lang="ru-RU" sz="1600" b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Особенности работы духовно-нравственного воспитания детей с </a:t>
            </a:r>
            <a:r>
              <a:rPr lang="ru-RU" sz="1600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особыми образовательными </a:t>
            </a:r>
            <a:r>
              <a:rPr lang="ru-RU" sz="1600" b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потребностями в условиях общеобразовательной</a:t>
            </a:r>
          </a:p>
          <a:p>
            <a:r>
              <a:rPr lang="ru-RU" sz="1600" b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школы</a:t>
            </a:r>
            <a:r>
              <a:rPr lang="ru-RU" sz="1600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……………………………………………...........</a:t>
            </a:r>
            <a:r>
              <a:rPr lang="ru-RU" sz="1600" b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187-191</a:t>
            </a:r>
            <a:endParaRPr lang="ru-RU" sz="1600" dirty="0" smtClean="0"/>
          </a:p>
          <a:p>
            <a:r>
              <a:rPr lang="ru-RU" sz="1600" dirty="0" smtClean="0"/>
              <a:t>.</a:t>
            </a:r>
            <a:endParaRPr lang="ru-RU" sz="1600" dirty="0"/>
          </a:p>
          <a:p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225493" y="5815"/>
            <a:ext cx="8522971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000" b="1" u="sng" dirty="0">
                <a:solidFill>
                  <a:schemeClr val="accent6">
                    <a:lumMod val="75000"/>
                  </a:schemeClr>
                </a:solidFill>
              </a:rPr>
              <a:t>Статьи педагогов школы </a:t>
            </a:r>
            <a:r>
              <a:rPr lang="ru-RU" sz="4000" b="1" u="sng" dirty="0" smtClean="0">
                <a:solidFill>
                  <a:schemeClr val="accent6">
                    <a:lumMod val="75000"/>
                  </a:schemeClr>
                </a:solidFill>
              </a:rPr>
              <a:t>в</a:t>
            </a:r>
          </a:p>
          <a:p>
            <a:pPr algn="ctr"/>
            <a:r>
              <a:rPr lang="ru-RU" sz="4000" b="1" u="sng" dirty="0" smtClean="0">
                <a:solidFill>
                  <a:schemeClr val="accent6">
                    <a:lumMod val="75000"/>
                  </a:schemeClr>
                </a:solidFill>
              </a:rPr>
              <a:t> печатных изданиях</a:t>
            </a:r>
            <a:endParaRPr lang="ru-RU" sz="4000" b="1" u="sng" dirty="0">
              <a:solidFill>
                <a:schemeClr val="accent6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277193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5008" y="116632"/>
            <a:ext cx="8928992" cy="1150897"/>
          </a:xfrm>
        </p:spPr>
        <p:txBody>
          <a:bodyPr>
            <a:noAutofit/>
          </a:bodyPr>
          <a:lstStyle/>
          <a:p>
            <a:r>
              <a:rPr lang="ru-RU" sz="3200" b="1" dirty="0">
                <a:solidFill>
                  <a:schemeClr val="bg2">
                    <a:lumMod val="10000"/>
                  </a:schemeClr>
                </a:solidFill>
              </a:rPr>
              <a:t>Обобщение опыта работы школы с детьми с особыми образовательными потребностями на семинарах, мастер-классах, конкурсах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619" t="19966"/>
          <a:stretch/>
        </p:blipFill>
        <p:spPr bwMode="auto">
          <a:xfrm>
            <a:off x="2636431" y="3001888"/>
            <a:ext cx="3612864" cy="1840306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sp>
        <p:nvSpPr>
          <p:cNvPr id="6" name="Скругленный прямоугольник 5"/>
          <p:cNvSpPr/>
          <p:nvPr/>
        </p:nvSpPr>
        <p:spPr>
          <a:xfrm>
            <a:off x="0" y="1340768"/>
            <a:ext cx="8928346" cy="1584175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solidFill>
                  <a:schemeClr val="accent3">
                    <a:lumMod val="50000"/>
                  </a:schemeClr>
                </a:solidFill>
              </a:rPr>
              <a:t>Городской семинар для заместителей директоров по УР «Организация инклюзивного образования в рамках общеобразовательной школы». </a:t>
            </a:r>
            <a:endParaRPr lang="ru-RU" sz="2000" b="1" dirty="0" smtClean="0">
              <a:solidFill>
                <a:schemeClr val="accent3">
                  <a:lumMod val="50000"/>
                </a:schemeClr>
              </a:solidFill>
            </a:endParaRPr>
          </a:p>
          <a:p>
            <a:pPr algn="ctr"/>
            <a:r>
              <a:rPr lang="ru-RU" sz="2000" b="1" dirty="0" smtClean="0">
                <a:solidFill>
                  <a:schemeClr val="accent3">
                    <a:lumMod val="50000"/>
                  </a:schemeClr>
                </a:solidFill>
              </a:rPr>
              <a:t>18 </a:t>
            </a:r>
            <a:r>
              <a:rPr lang="ru-RU" sz="2000" b="1" dirty="0">
                <a:solidFill>
                  <a:schemeClr val="accent3">
                    <a:lumMod val="50000"/>
                  </a:schemeClr>
                </a:solidFill>
              </a:rPr>
              <a:t>февраля 2016</a:t>
            </a:r>
          </a:p>
          <a:p>
            <a:pPr algn="ctr"/>
            <a:r>
              <a:rPr lang="ru-RU" sz="2000" dirty="0" smtClean="0">
                <a:solidFill>
                  <a:schemeClr val="accent3">
                    <a:lumMod val="50000"/>
                  </a:schemeClr>
                </a:solidFill>
              </a:rPr>
              <a:t>Открытый </a:t>
            </a:r>
            <a:r>
              <a:rPr lang="ru-RU" sz="2000" dirty="0">
                <a:solidFill>
                  <a:schemeClr val="accent3">
                    <a:lumMod val="50000"/>
                  </a:schemeClr>
                </a:solidFill>
              </a:rPr>
              <a:t>урок по всемирной истории «Монголо-татарское нашествие» </a:t>
            </a:r>
            <a:endParaRPr lang="ru-RU" sz="2000" dirty="0" smtClean="0">
              <a:solidFill>
                <a:schemeClr val="accent3">
                  <a:lumMod val="50000"/>
                </a:schemeClr>
              </a:solidFill>
            </a:endParaRPr>
          </a:p>
          <a:p>
            <a:pPr algn="ctr"/>
            <a:r>
              <a:rPr lang="ru-RU" sz="2000" dirty="0" smtClean="0">
                <a:solidFill>
                  <a:schemeClr val="accent3">
                    <a:lumMod val="50000"/>
                  </a:schemeClr>
                </a:solidFill>
              </a:rPr>
              <a:t>(</a:t>
            </a:r>
            <a:r>
              <a:rPr lang="ru-RU" sz="2000" dirty="0">
                <a:solidFill>
                  <a:schemeClr val="accent3">
                    <a:lumMod val="50000"/>
                  </a:schemeClr>
                </a:solidFill>
              </a:rPr>
              <a:t>7 класс </a:t>
            </a:r>
            <a:r>
              <a:rPr lang="ru-RU" sz="2000" dirty="0" smtClean="0">
                <a:solidFill>
                  <a:schemeClr val="accent3">
                    <a:lumMod val="50000"/>
                  </a:schemeClr>
                </a:solidFill>
              </a:rPr>
              <a:t>(ТНР)).</a:t>
            </a:r>
            <a:endParaRPr lang="ru-RU" sz="2000" dirty="0">
              <a:solidFill>
                <a:schemeClr val="accent3">
                  <a:lumMod val="50000"/>
                </a:schemeClr>
              </a:solidFill>
            </a:endParaRPr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101" t="38405" r="21014" b="16349"/>
          <a:stretch/>
        </p:blipFill>
        <p:spPr bwMode="auto">
          <a:xfrm>
            <a:off x="6695991" y="3724634"/>
            <a:ext cx="2226287" cy="2677364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852" r="11832" b="23156"/>
          <a:stretch/>
        </p:blipFill>
        <p:spPr bwMode="auto">
          <a:xfrm>
            <a:off x="108095" y="3724634"/>
            <a:ext cx="2384960" cy="2548369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4101" name="Picture 5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43" t="20849" r="7865" b="6807"/>
          <a:stretch/>
        </p:blipFill>
        <p:spPr bwMode="auto">
          <a:xfrm>
            <a:off x="2636431" y="5066035"/>
            <a:ext cx="3655484" cy="1643860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27887724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Скругленный прямоугольник 5"/>
          <p:cNvSpPr/>
          <p:nvPr/>
        </p:nvSpPr>
        <p:spPr>
          <a:xfrm>
            <a:off x="137799" y="116632"/>
            <a:ext cx="8928346" cy="1512169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accent3">
                    <a:lumMod val="50000"/>
                  </a:schemeClr>
                </a:solidFill>
              </a:rPr>
              <a:t>Городской </a:t>
            </a:r>
            <a:r>
              <a:rPr lang="ru-RU" sz="2000" b="1" dirty="0">
                <a:solidFill>
                  <a:schemeClr val="accent3">
                    <a:lumMod val="50000"/>
                  </a:schemeClr>
                </a:solidFill>
              </a:rPr>
              <a:t>семинар  "Инклюзивное образование в рамках общеобразовательной школы", 2017 г</a:t>
            </a:r>
            <a:r>
              <a:rPr lang="ru-RU" sz="2000" b="1" dirty="0" smtClean="0">
                <a:solidFill>
                  <a:schemeClr val="accent3">
                    <a:lumMod val="50000"/>
                  </a:schemeClr>
                </a:solidFill>
              </a:rPr>
              <a:t>.</a:t>
            </a:r>
          </a:p>
          <a:p>
            <a:pPr algn="ctr"/>
            <a:r>
              <a:rPr lang="ru-RU" sz="2000" b="1" dirty="0" smtClean="0">
                <a:solidFill>
                  <a:schemeClr val="accent3">
                    <a:lumMod val="50000"/>
                  </a:schemeClr>
                </a:solidFill>
              </a:rPr>
              <a:t>(</a:t>
            </a:r>
            <a:r>
              <a:rPr lang="ru-RU" sz="2000" b="1" dirty="0">
                <a:solidFill>
                  <a:schemeClr val="accent3">
                    <a:lumMod val="50000"/>
                  </a:schemeClr>
                </a:solidFill>
              </a:rPr>
              <a:t>на базе школы) </a:t>
            </a:r>
            <a:endParaRPr lang="ru-RU" sz="2000" b="1" dirty="0" smtClean="0">
              <a:solidFill>
                <a:schemeClr val="accent3">
                  <a:lumMod val="50000"/>
                </a:schemeClr>
              </a:solidFill>
            </a:endParaRPr>
          </a:p>
          <a:p>
            <a:pPr algn="ctr"/>
            <a:r>
              <a:rPr lang="ru-RU" sz="2000" dirty="0" smtClean="0">
                <a:solidFill>
                  <a:schemeClr val="accent3">
                    <a:lumMod val="50000"/>
                  </a:schemeClr>
                </a:solidFill>
              </a:rPr>
              <a:t>Урок </a:t>
            </a:r>
            <a:r>
              <a:rPr lang="ru-RU" sz="2000" dirty="0">
                <a:solidFill>
                  <a:schemeClr val="accent3">
                    <a:lumMod val="50000"/>
                  </a:schemeClr>
                </a:solidFill>
              </a:rPr>
              <a:t>географии, работа с детьми с ООП в общеобразовательном классе. </a:t>
            </a:r>
            <a:r>
              <a:rPr lang="ru-RU" sz="2000" dirty="0" smtClean="0">
                <a:solidFill>
                  <a:schemeClr val="accent3">
                    <a:lumMod val="50000"/>
                  </a:schemeClr>
                </a:solidFill>
              </a:rPr>
              <a:t>16.03.2017</a:t>
            </a:r>
            <a:endParaRPr lang="ru-RU" sz="2000" dirty="0">
              <a:solidFill>
                <a:schemeClr val="accent3">
                  <a:lumMod val="50000"/>
                </a:schemeClr>
              </a:solidFill>
            </a:endParaRPr>
          </a:p>
        </p:txBody>
      </p:sp>
      <p:pic>
        <p:nvPicPr>
          <p:cNvPr id="5123" name="Picture 3" descr="C:\Users\Жеребцов\Desktop\инклюзив\гор семинар 2017 г\Зелинская К.М инклюзив 2 фото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902" r="2459" b="5792"/>
          <a:stretch/>
        </p:blipFill>
        <p:spPr bwMode="auto">
          <a:xfrm>
            <a:off x="443764" y="1772816"/>
            <a:ext cx="8316416" cy="47056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312203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Скругленный прямоугольник 5"/>
          <p:cNvSpPr/>
          <p:nvPr/>
        </p:nvSpPr>
        <p:spPr>
          <a:xfrm>
            <a:off x="215654" y="116633"/>
            <a:ext cx="8761853" cy="180020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chemeClr val="accent3">
                    <a:lumMod val="50000"/>
                  </a:schemeClr>
                </a:solidFill>
              </a:rPr>
              <a:t>Республиканский семинар «Система работы организаций образования города Костаная по реализации прав учащихся с особыми образовательными потребностями на получение образования», 2018 г</a:t>
            </a:r>
            <a:r>
              <a:rPr lang="ru-RU" sz="2400" b="1" dirty="0" smtClean="0">
                <a:solidFill>
                  <a:schemeClr val="accent3">
                    <a:lumMod val="50000"/>
                  </a:schemeClr>
                </a:solidFill>
              </a:rPr>
              <a:t>.</a:t>
            </a:r>
          </a:p>
          <a:p>
            <a:pPr algn="ctr"/>
            <a:r>
              <a:rPr lang="ru-RU" sz="2400" b="1" dirty="0" smtClean="0">
                <a:solidFill>
                  <a:schemeClr val="accent3">
                    <a:lumMod val="50000"/>
                  </a:schemeClr>
                </a:solidFill>
              </a:rPr>
              <a:t>(</a:t>
            </a: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</a:rPr>
              <a:t>на базе школы</a:t>
            </a:r>
            <a:r>
              <a:rPr lang="ru-RU" sz="2400" b="1" dirty="0" smtClean="0">
                <a:solidFill>
                  <a:schemeClr val="accent3">
                    <a:lumMod val="50000"/>
                  </a:schemeClr>
                </a:solidFill>
              </a:rPr>
              <a:t>)</a:t>
            </a:r>
            <a:endParaRPr lang="ru-RU" sz="2400" dirty="0">
              <a:solidFill>
                <a:schemeClr val="accent3">
                  <a:lumMod val="50000"/>
                </a:schemeClr>
              </a:solidFill>
            </a:endParaRPr>
          </a:p>
        </p:txBody>
      </p:sp>
      <p:pic>
        <p:nvPicPr>
          <p:cNvPr id="7170" name="Picture 2" descr="C:\Users\Жеребцов\Desktop\инклюзив\республ. семинар 2018 осень фото\DSC00343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515" t="28085" r="39203" b="25766"/>
          <a:stretch/>
        </p:blipFill>
        <p:spPr bwMode="auto">
          <a:xfrm>
            <a:off x="186119" y="2106481"/>
            <a:ext cx="1721586" cy="2267115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7171" name="Picture 3" descr="C:\Users\Жеребцов\Desktop\инклюзив\республ. семинар 2018 осень фото\DSC00347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18" t="16612" b="19781"/>
          <a:stretch/>
        </p:blipFill>
        <p:spPr bwMode="auto">
          <a:xfrm>
            <a:off x="2987824" y="4899290"/>
            <a:ext cx="3600400" cy="1806408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7172" name="Picture 4" descr="C:\Users\Жеребцов\Desktop\инклюзив\республ. семинар 2018 осень фото\DSC00346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571" t="23152"/>
          <a:stretch/>
        </p:blipFill>
        <p:spPr bwMode="auto">
          <a:xfrm>
            <a:off x="5191728" y="2121735"/>
            <a:ext cx="3412720" cy="2199368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7178" name="Picture 10" descr="C:\Users\Жеребцов\Desktop\инклюзив\республ. семинар 2018 осень фото\DSC00350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371" t="5376" r="16712" b="14036"/>
          <a:stretch/>
        </p:blipFill>
        <p:spPr bwMode="auto">
          <a:xfrm>
            <a:off x="186119" y="4509120"/>
            <a:ext cx="2399437" cy="2219545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7179" name="Picture 11" descr="C:\Users\Жеребцов\Desktop\инклюзив\республ. семинар 2018 осень фото\DSC00349.JP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475" t="17180" r="21719" b="21414"/>
          <a:stretch/>
        </p:blipFill>
        <p:spPr bwMode="auto">
          <a:xfrm>
            <a:off x="7043084" y="4706248"/>
            <a:ext cx="1934423" cy="1825287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7180" name="Picture 12" descr="C:\Users\Жеребцов\Desktop\инклюзив\республ. семинар 2018 осень фото\WhatsApp Image 2021-10-05 at 21.44.03.jpeg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517"/>
          <a:stretch/>
        </p:blipFill>
        <p:spPr bwMode="auto">
          <a:xfrm>
            <a:off x="2339753" y="2246314"/>
            <a:ext cx="2448272" cy="2268176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12903927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Скругленный прямоугольник 5"/>
          <p:cNvSpPr/>
          <p:nvPr/>
        </p:nvSpPr>
        <p:spPr>
          <a:xfrm>
            <a:off x="2483768" y="2852936"/>
            <a:ext cx="4291052" cy="1147646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chemeClr val="accent3">
                    <a:lumMod val="50000"/>
                  </a:schemeClr>
                </a:solidFill>
              </a:rPr>
              <a:t> Республиканский семинар </a:t>
            </a:r>
            <a:r>
              <a:rPr lang="ru-RU" sz="2400" b="1" dirty="0" smtClean="0">
                <a:solidFill>
                  <a:schemeClr val="accent3">
                    <a:lumMod val="50000"/>
                  </a:schemeClr>
                </a:solidFill>
              </a:rPr>
              <a:t>2018 </a:t>
            </a: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</a:rPr>
              <a:t>г.</a:t>
            </a:r>
          </a:p>
          <a:p>
            <a:pPr algn="ctr"/>
            <a:r>
              <a:rPr lang="ru-RU" sz="2400" b="1" dirty="0">
                <a:solidFill>
                  <a:schemeClr val="accent3">
                    <a:lumMod val="50000"/>
                  </a:schemeClr>
                </a:solidFill>
              </a:rPr>
              <a:t>(на базе школы)</a:t>
            </a:r>
          </a:p>
        </p:txBody>
      </p:sp>
      <p:pic>
        <p:nvPicPr>
          <p:cNvPr id="8194" name="Picture 2" descr="C:\Users\Жеребцов\Desktop\инклюзив\республ. семинар 2018 осень фото\DSC00386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966" t="5676" r="21140" b="-1930"/>
          <a:stretch/>
        </p:blipFill>
        <p:spPr bwMode="auto">
          <a:xfrm>
            <a:off x="4974620" y="4342455"/>
            <a:ext cx="1800200" cy="2367414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8198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108" y="213163"/>
            <a:ext cx="3224571" cy="2148207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8199" name="Picture 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77867" y="4277819"/>
            <a:ext cx="2079625" cy="2432050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8200" name="Picture 8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3421" y="2714397"/>
            <a:ext cx="2097087" cy="2663825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8201" name="Picture 9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8264" y="3356992"/>
            <a:ext cx="2013308" cy="3172708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8202" name="Picture 10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5936" y="245052"/>
            <a:ext cx="4614863" cy="2500312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8203" name="Picture 11" descr="E:\Инклюзив\unnamed (1)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069" y="5585150"/>
            <a:ext cx="1683790" cy="1124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297856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Скругленный прямоугольник 5"/>
          <p:cNvSpPr/>
          <p:nvPr/>
        </p:nvSpPr>
        <p:spPr>
          <a:xfrm>
            <a:off x="179512" y="116633"/>
            <a:ext cx="8797995" cy="180020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chemeClr val="accent3">
                    <a:lumMod val="50000"/>
                  </a:schemeClr>
                </a:solidFill>
              </a:rPr>
              <a:t>Городской семинар «Реализация прав детей с особыми образовательными потребностями на обучении  в рамках общеобразовательной </a:t>
            </a:r>
            <a:r>
              <a:rPr lang="ru-RU" sz="2400" b="1" dirty="0" smtClean="0">
                <a:solidFill>
                  <a:schemeClr val="accent3">
                    <a:lumMod val="50000"/>
                  </a:schemeClr>
                </a:solidFill>
              </a:rPr>
              <a:t>школы»</a:t>
            </a:r>
          </a:p>
          <a:p>
            <a:pPr algn="ctr"/>
            <a:r>
              <a:rPr lang="ru-RU" sz="2400" dirty="0" smtClean="0">
                <a:solidFill>
                  <a:schemeClr val="accent3">
                    <a:lumMod val="50000"/>
                  </a:schemeClr>
                </a:solidFill>
              </a:rPr>
              <a:t>Январь 2018год</a:t>
            </a:r>
            <a:endParaRPr lang="ru-RU" sz="2400" dirty="0">
              <a:solidFill>
                <a:schemeClr val="accent3">
                  <a:lumMod val="50000"/>
                </a:schemeClr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4960"/>
          <a:stretch/>
        </p:blipFill>
        <p:spPr bwMode="auto">
          <a:xfrm>
            <a:off x="2555776" y="2289128"/>
            <a:ext cx="2428776" cy="1941984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896" t="6805"/>
          <a:stretch/>
        </p:blipFill>
        <p:spPr bwMode="auto">
          <a:xfrm>
            <a:off x="2771800" y="4916774"/>
            <a:ext cx="2592288" cy="1787240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476"/>
          <a:stretch/>
        </p:blipFill>
        <p:spPr bwMode="auto">
          <a:xfrm flipH="1">
            <a:off x="5364088" y="2203270"/>
            <a:ext cx="3443280" cy="2027842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5530" y="4512600"/>
            <a:ext cx="2900395" cy="2175296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659" y="3717032"/>
            <a:ext cx="2085361" cy="2780481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2055" name="Picture 7" descr="E:\Инклюзив\kisspng-teacher-school-student-clip-art-teacher-and-student-5b0cf0cca4bf29.9654107315275747326748.jpg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022" t="13361" r="11530" b="8934"/>
          <a:stretch/>
        </p:blipFill>
        <p:spPr bwMode="auto">
          <a:xfrm>
            <a:off x="136829" y="2221503"/>
            <a:ext cx="2359020" cy="12788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386888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Скругленный прямоугольник 5"/>
          <p:cNvSpPr/>
          <p:nvPr/>
        </p:nvSpPr>
        <p:spPr>
          <a:xfrm>
            <a:off x="179512" y="116633"/>
            <a:ext cx="8797995" cy="1512167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chemeClr val="accent3">
                    <a:lumMod val="50000"/>
                  </a:schemeClr>
                </a:solidFill>
              </a:rPr>
              <a:t>Заседание городского МО учителей казахского языка и литературы «Білім </a:t>
            </a:r>
            <a:r>
              <a:rPr lang="ru-RU" sz="2400" b="1" dirty="0" err="1">
                <a:solidFill>
                  <a:schemeClr val="accent3">
                    <a:lumMod val="50000"/>
                  </a:schemeClr>
                </a:solidFill>
              </a:rPr>
              <a:t>беруде</a:t>
            </a: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400" b="1" dirty="0" err="1">
                <a:solidFill>
                  <a:schemeClr val="accent3">
                    <a:lumMod val="50000"/>
                  </a:schemeClr>
                </a:solidFill>
              </a:rPr>
              <a:t>жаңа</a:t>
            </a: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400" b="1" dirty="0" err="1">
                <a:solidFill>
                  <a:schemeClr val="accent3">
                    <a:lumMod val="50000"/>
                  </a:schemeClr>
                </a:solidFill>
              </a:rPr>
              <a:t>әдіс</a:t>
            </a: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</a:rPr>
              <a:t> - </a:t>
            </a:r>
            <a:r>
              <a:rPr lang="ru-RU" sz="2400" b="1" dirty="0" err="1">
                <a:solidFill>
                  <a:schemeClr val="accent3">
                    <a:lumMod val="50000"/>
                  </a:schemeClr>
                </a:solidFill>
              </a:rPr>
              <a:t>тәсілдерді</a:t>
            </a: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400" b="1" dirty="0" err="1">
                <a:solidFill>
                  <a:schemeClr val="accent3">
                    <a:lumMod val="50000"/>
                  </a:schemeClr>
                </a:solidFill>
              </a:rPr>
              <a:t>қолданудың</a:t>
            </a: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400" b="1" dirty="0" err="1">
                <a:solidFill>
                  <a:schemeClr val="accent3">
                    <a:lumMod val="50000"/>
                  </a:schemeClr>
                </a:solidFill>
              </a:rPr>
              <a:t>тиімділігі</a:t>
            </a: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</a:rPr>
              <a:t>», 2019 г</a:t>
            </a:r>
            <a:r>
              <a:rPr lang="ru-RU" sz="2400" b="1" dirty="0" smtClean="0">
                <a:solidFill>
                  <a:schemeClr val="accent3">
                    <a:lumMod val="50000"/>
                  </a:schemeClr>
                </a:solidFill>
              </a:rPr>
              <a:t>. </a:t>
            </a: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</a:rPr>
              <a:t>(на базе школы</a:t>
            </a:r>
            <a:r>
              <a:rPr lang="ru-RU" sz="2400" b="1" dirty="0" smtClean="0">
                <a:solidFill>
                  <a:schemeClr val="accent3">
                    <a:lumMod val="50000"/>
                  </a:schemeClr>
                </a:solidFill>
              </a:rPr>
              <a:t>)</a:t>
            </a:r>
            <a:endParaRPr lang="ru-RU" sz="2400" dirty="0">
              <a:solidFill>
                <a:schemeClr val="accent3">
                  <a:lumMod val="50000"/>
                </a:schemeClr>
              </a:solidFill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20205" y="2204864"/>
            <a:ext cx="2459765" cy="1844824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1889209"/>
            <a:ext cx="2064979" cy="2753305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311" r="18829"/>
          <a:stretch/>
        </p:blipFill>
        <p:spPr>
          <a:xfrm>
            <a:off x="550982" y="4806769"/>
            <a:ext cx="1612002" cy="1977684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901" r="41967" b="23425"/>
          <a:stretch/>
        </p:blipFill>
        <p:spPr>
          <a:xfrm>
            <a:off x="2586538" y="4354025"/>
            <a:ext cx="3563888" cy="2287951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0192" y="4485578"/>
            <a:ext cx="2699792" cy="2024844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901" r="-1311"/>
          <a:stretch/>
        </p:blipFill>
        <p:spPr>
          <a:xfrm>
            <a:off x="2644828" y="1963992"/>
            <a:ext cx="3505598" cy="1897056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8229728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Скругленный прямоугольник 5"/>
          <p:cNvSpPr/>
          <p:nvPr/>
        </p:nvSpPr>
        <p:spPr>
          <a:xfrm>
            <a:off x="179512" y="116633"/>
            <a:ext cx="8797995" cy="1800199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accent3">
                    <a:lumMod val="50000"/>
                  </a:schemeClr>
                </a:solidFill>
              </a:rPr>
              <a:t>Семинар для </a:t>
            </a: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</a:rPr>
              <a:t>учителей </a:t>
            </a:r>
            <a:r>
              <a:rPr lang="ru-RU" sz="2400" b="1" dirty="0" smtClean="0">
                <a:solidFill>
                  <a:schemeClr val="accent3">
                    <a:lumMod val="50000"/>
                  </a:schemeClr>
                </a:solidFill>
              </a:rPr>
              <a:t>математики</a:t>
            </a: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</a:rPr>
              <a:t>, физики и информатики </a:t>
            </a:r>
          </a:p>
          <a:p>
            <a:pPr algn="ctr"/>
            <a:r>
              <a:rPr lang="ru-RU" sz="2400" b="1" dirty="0">
                <a:solidFill>
                  <a:schemeClr val="accent3">
                    <a:lumMod val="50000"/>
                  </a:schemeClr>
                </a:solidFill>
              </a:rPr>
              <a:t>«Инновационная деятельность педагога в условиях  внедрения и реализации обновленного содержания </a:t>
            </a:r>
            <a:r>
              <a:rPr lang="ru-RU" sz="2400" b="1" dirty="0" smtClean="0">
                <a:solidFill>
                  <a:schemeClr val="accent3">
                    <a:lumMod val="50000"/>
                  </a:schemeClr>
                </a:solidFill>
              </a:rPr>
              <a:t>образования»  2019 </a:t>
            </a: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</a:rPr>
              <a:t>г</a:t>
            </a:r>
            <a:r>
              <a:rPr lang="ru-RU" sz="2400" b="1" dirty="0" smtClean="0">
                <a:solidFill>
                  <a:schemeClr val="accent3">
                    <a:lumMod val="50000"/>
                  </a:schemeClr>
                </a:solidFill>
              </a:rPr>
              <a:t>. </a:t>
            </a: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</a:rPr>
              <a:t>(на базе школы</a:t>
            </a:r>
            <a:r>
              <a:rPr lang="ru-RU" sz="2400" b="1" dirty="0" smtClean="0">
                <a:solidFill>
                  <a:schemeClr val="accent3">
                    <a:lumMod val="50000"/>
                  </a:schemeClr>
                </a:solidFill>
              </a:rPr>
              <a:t>)</a:t>
            </a:r>
            <a:endParaRPr lang="ru-RU" sz="2400" dirty="0">
              <a:solidFill>
                <a:schemeClr val="accent3">
                  <a:lumMod val="50000"/>
                </a:schemeClr>
              </a:solidFill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987402" y="4246305"/>
            <a:ext cx="2927736" cy="2195802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1384" y="4470850"/>
            <a:ext cx="2721776" cy="2041332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142386" y="4470850"/>
            <a:ext cx="2721776" cy="2041332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258446" y="2132856"/>
            <a:ext cx="2592288" cy="1944216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499072" y="2204864"/>
            <a:ext cx="2400267" cy="1800200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56392" y="2160216"/>
            <a:ext cx="2555808" cy="1916856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6025027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Скругленный прямоугольник 5"/>
          <p:cNvSpPr/>
          <p:nvPr/>
        </p:nvSpPr>
        <p:spPr>
          <a:xfrm>
            <a:off x="179512" y="116633"/>
            <a:ext cx="8797995" cy="1800199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chemeClr val="accent3">
                    <a:lumMod val="50000"/>
                  </a:schemeClr>
                </a:solidFill>
              </a:rPr>
              <a:t>Круглый стол «Создание благоприятного психологического климата для всех участников инклюзивного образовательного процесса» в рамках сотрудничества школ города, 2021 г</a:t>
            </a:r>
            <a:r>
              <a:rPr lang="ru-RU" sz="2400" b="1" dirty="0" smtClean="0">
                <a:solidFill>
                  <a:schemeClr val="accent3">
                    <a:lumMod val="50000"/>
                  </a:schemeClr>
                </a:solidFill>
              </a:rPr>
              <a:t>.</a:t>
            </a:r>
          </a:p>
          <a:p>
            <a:pPr algn="ctr"/>
            <a:r>
              <a:rPr lang="ru-RU" sz="2400" b="1" dirty="0" smtClean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</a:rPr>
              <a:t>(на базе школы</a:t>
            </a:r>
            <a:r>
              <a:rPr lang="ru-RU" sz="2400" b="1" dirty="0" smtClean="0">
                <a:solidFill>
                  <a:schemeClr val="accent3">
                    <a:lumMod val="50000"/>
                  </a:schemeClr>
                </a:solidFill>
              </a:rPr>
              <a:t>)</a:t>
            </a:r>
            <a:endParaRPr lang="ru-RU" sz="2400" dirty="0">
              <a:solidFill>
                <a:schemeClr val="accent3">
                  <a:lumMod val="50000"/>
                </a:schemeClr>
              </a:solidFill>
            </a:endParaRPr>
          </a:p>
        </p:txBody>
      </p:sp>
      <p:pic>
        <p:nvPicPr>
          <p:cNvPr id="2050" name="Picture 2" descr="C:\Users\Жеребцов\Desktop\Новая папка\WhatsApp Image 2021-05-17 at 10.40.38.jpe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2867" y="2228879"/>
            <a:ext cx="2496278" cy="1872208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0152" y="2180848"/>
            <a:ext cx="2560318" cy="1920239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74404" y="4509120"/>
            <a:ext cx="2891814" cy="2168861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051" name="Picture 3" descr="C:\Users\Жеребцов\Desktop\Новая папка\WhatsApp Image 2021-05-17 at 10.40.41.jpe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t="14019" r="-7085" b="21819"/>
          <a:stretch/>
        </p:blipFill>
        <p:spPr bwMode="auto">
          <a:xfrm>
            <a:off x="3835731" y="2180848"/>
            <a:ext cx="1491999" cy="1913749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2867" y="4484062"/>
            <a:ext cx="2891814" cy="2168861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367" b="13661"/>
          <a:stretch/>
        </p:blipFill>
        <p:spPr>
          <a:xfrm>
            <a:off x="3835731" y="4230294"/>
            <a:ext cx="1608291" cy="2581260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035515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Скругленный прямоугольник 5"/>
          <p:cNvSpPr/>
          <p:nvPr/>
        </p:nvSpPr>
        <p:spPr>
          <a:xfrm>
            <a:off x="179512" y="116633"/>
            <a:ext cx="8797995" cy="1800199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chemeClr val="accent3">
                    <a:lumMod val="50000"/>
                  </a:schemeClr>
                </a:solidFill>
              </a:rPr>
              <a:t>Семинар-практикум «Методические основы инклюзивного образования» в рамках сотрудничества школ города, 2021 г.; (на базе школы</a:t>
            </a:r>
            <a:r>
              <a:rPr lang="ru-RU" sz="2400" b="1" dirty="0" smtClean="0">
                <a:solidFill>
                  <a:schemeClr val="accent3">
                    <a:lumMod val="50000"/>
                  </a:schemeClr>
                </a:solidFill>
              </a:rPr>
              <a:t>)</a:t>
            </a:r>
            <a:endParaRPr lang="ru-RU" sz="2400" dirty="0">
              <a:solidFill>
                <a:schemeClr val="accent3">
                  <a:lumMod val="50000"/>
                </a:schemeClr>
              </a:solidFill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361" y="2231814"/>
            <a:ext cx="2304256" cy="1728192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263" t="27951" r="19508" b="9508"/>
          <a:stretch/>
        </p:blipFill>
        <p:spPr>
          <a:xfrm>
            <a:off x="5940152" y="4725144"/>
            <a:ext cx="2691792" cy="1906424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293" r="17414"/>
          <a:stretch/>
        </p:blipFill>
        <p:spPr>
          <a:xfrm>
            <a:off x="2591342" y="2130666"/>
            <a:ext cx="3348810" cy="2119922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1" name="Рисунок 10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344" t="35191" r="27377"/>
          <a:stretch/>
        </p:blipFill>
        <p:spPr>
          <a:xfrm>
            <a:off x="312790" y="4409276"/>
            <a:ext cx="2435902" cy="2222292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2" name="Рисунок 11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754" t="12897" b="3302"/>
          <a:stretch/>
        </p:blipFill>
        <p:spPr>
          <a:xfrm>
            <a:off x="3203848" y="4522890"/>
            <a:ext cx="2524509" cy="2108678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40618" y="2204864"/>
            <a:ext cx="2748692" cy="2061519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4321433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C:\Users\user\Desktop\ 14  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282" y="2357430"/>
            <a:ext cx="2643206" cy="2000264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Рисунок 5" descr="C:\Users\user\Desktop\IMG20200306121409.jpg"/>
          <p:cNvPicPr/>
          <p:nvPr/>
        </p:nvPicPr>
        <p:blipFill>
          <a:blip r:embed="rId3" cstate="print"/>
          <a:srcRect l="29412" r="20588"/>
          <a:stretch>
            <a:fillRect/>
          </a:stretch>
        </p:blipFill>
        <p:spPr bwMode="auto">
          <a:xfrm>
            <a:off x="3357554" y="4500570"/>
            <a:ext cx="1500198" cy="1928826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" name="Рисунок 7" descr="C:\Users\user\Desktop\IMG20200306121850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14678" y="2285992"/>
            <a:ext cx="2428892" cy="1714512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42844" y="4643446"/>
            <a:ext cx="2916085" cy="1857388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6" cstate="print"/>
          <a:srcRect t="17658" b="6665"/>
          <a:stretch>
            <a:fillRect/>
          </a:stretch>
        </p:blipFill>
        <p:spPr bwMode="auto">
          <a:xfrm>
            <a:off x="5072066" y="4214818"/>
            <a:ext cx="1785950" cy="2386329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072330" y="4286256"/>
            <a:ext cx="1805679" cy="2350121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0" name="Скругленный прямоугольник 9"/>
          <p:cNvSpPr/>
          <p:nvPr/>
        </p:nvSpPr>
        <p:spPr>
          <a:xfrm>
            <a:off x="214282" y="214290"/>
            <a:ext cx="8643998" cy="1857388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400" b="1" u="sng" dirty="0" smtClean="0">
                <a:solidFill>
                  <a:schemeClr val="accent6">
                    <a:lumMod val="75000"/>
                  </a:schemeClr>
                </a:solidFill>
                <a:ea typeface="Times New Roman" pitchFamily="18" charset="0"/>
                <a:cs typeface="Times New Roman" pitchFamily="18" charset="0"/>
              </a:rPr>
              <a:t>Внеурочная деятельность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sz="1600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Театральная студия </a:t>
            </a:r>
            <a:r>
              <a:rPr lang="ru-RU" sz="1600" b="1" dirty="0" smtClean="0">
                <a:solidFill>
                  <a:schemeClr val="accent1">
                    <a:lumMod val="75000"/>
                  </a:schemeClr>
                </a:solidFill>
                <a:ea typeface="Times New Roman" pitchFamily="18" charset="0"/>
                <a:cs typeface="Times New Roman" pitchFamily="18" charset="0"/>
              </a:rPr>
              <a:t>«</a:t>
            </a:r>
            <a:r>
              <a:rPr lang="ru-RU" sz="1600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Росток</a:t>
            </a:r>
            <a:r>
              <a:rPr lang="ru-RU" sz="1600" b="1" dirty="0" smtClean="0">
                <a:solidFill>
                  <a:schemeClr val="accent1">
                    <a:lumMod val="75000"/>
                  </a:schemeClr>
                </a:solidFill>
                <a:ea typeface="Times New Roman" pitchFamily="18" charset="0"/>
                <a:cs typeface="Times New Roman" pitchFamily="18" charset="0"/>
              </a:rPr>
              <a:t>»</a:t>
            </a:r>
            <a:r>
              <a:rPr lang="ru-RU" sz="1600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lang="ru-RU" sz="1600" b="1" dirty="0" smtClean="0">
                <a:solidFill>
                  <a:schemeClr val="accent1">
                    <a:lumMod val="75000"/>
                  </a:schemeClr>
                </a:solidFill>
                <a:ea typeface="Times New Roman" pitchFamily="18" charset="0"/>
                <a:cs typeface="Times New Roman" pitchFamily="18" charset="0"/>
              </a:rPr>
              <a:t>«</a:t>
            </a:r>
            <a:r>
              <a:rPr lang="ru-RU" sz="1600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Юные Инспектора Движения</a:t>
            </a:r>
            <a:r>
              <a:rPr lang="ru-RU" sz="1600" b="1" dirty="0" smtClean="0">
                <a:solidFill>
                  <a:schemeClr val="accent1">
                    <a:lumMod val="75000"/>
                  </a:schemeClr>
                </a:solidFill>
                <a:ea typeface="Times New Roman" pitchFamily="18" charset="0"/>
                <a:cs typeface="Times New Roman" pitchFamily="18" charset="0"/>
              </a:rPr>
              <a:t>»</a:t>
            </a:r>
            <a:r>
              <a:rPr lang="ru-RU" sz="1600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патриотический клуб </a:t>
            </a:r>
            <a:r>
              <a:rPr lang="ru-RU" sz="1600" b="1" dirty="0" smtClean="0">
                <a:solidFill>
                  <a:schemeClr val="accent1">
                    <a:lumMod val="75000"/>
                  </a:schemeClr>
                </a:solidFill>
                <a:ea typeface="Times New Roman" pitchFamily="18" charset="0"/>
                <a:cs typeface="Times New Roman" pitchFamily="18" charset="0"/>
              </a:rPr>
              <a:t>«</a:t>
            </a:r>
            <a:r>
              <a:rPr lang="ru-RU" sz="1600" b="1" dirty="0" err="1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АдалҰрпақ</a:t>
            </a:r>
            <a:r>
              <a:rPr lang="ru-RU" sz="1600" b="1" dirty="0" smtClean="0">
                <a:solidFill>
                  <a:schemeClr val="accent1">
                    <a:lumMod val="75000"/>
                  </a:schemeClr>
                </a:solidFill>
                <a:ea typeface="Times New Roman" pitchFamily="18" charset="0"/>
                <a:cs typeface="Times New Roman" pitchFamily="18" charset="0"/>
              </a:rPr>
              <a:t>»</a:t>
            </a:r>
            <a:r>
              <a:rPr lang="ru-RU" sz="1600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, шахматный клуб </a:t>
            </a:r>
            <a:r>
              <a:rPr lang="ru-RU" sz="1600" b="1" dirty="0" smtClean="0">
                <a:solidFill>
                  <a:schemeClr val="accent1">
                    <a:lumMod val="75000"/>
                  </a:schemeClr>
                </a:solidFill>
                <a:ea typeface="Times New Roman" pitchFamily="18" charset="0"/>
                <a:cs typeface="Times New Roman" pitchFamily="18" charset="0"/>
              </a:rPr>
              <a:t>«</a:t>
            </a:r>
            <a:r>
              <a:rPr lang="ru-RU" sz="1600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Белая Ладья</a:t>
            </a:r>
            <a:r>
              <a:rPr lang="ru-RU" sz="1600" b="1" dirty="0" smtClean="0">
                <a:solidFill>
                  <a:schemeClr val="accent1">
                    <a:lumMod val="75000"/>
                  </a:schemeClr>
                </a:solidFill>
                <a:ea typeface="Times New Roman" pitchFamily="18" charset="0"/>
                <a:cs typeface="Times New Roman" pitchFamily="18" charset="0"/>
              </a:rPr>
              <a:t>»</a:t>
            </a:r>
            <a:r>
              <a:rPr lang="ru-RU" sz="1600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lang="ru-RU" sz="1600" b="1" dirty="0" smtClean="0">
                <a:solidFill>
                  <a:schemeClr val="accent1">
                    <a:lumMod val="75000"/>
                  </a:schemeClr>
                </a:solidFill>
                <a:ea typeface="Times New Roman" pitchFamily="18" charset="0"/>
                <a:cs typeface="Times New Roman" pitchFamily="18" charset="0"/>
              </a:rPr>
              <a:t>«</a:t>
            </a:r>
            <a:r>
              <a:rPr lang="ru-RU" sz="1600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Вокальная палитра</a:t>
            </a:r>
            <a:r>
              <a:rPr lang="ru-RU" sz="1600" b="1" dirty="0" smtClean="0">
                <a:solidFill>
                  <a:schemeClr val="accent1">
                    <a:lumMod val="75000"/>
                  </a:schemeClr>
                </a:solidFill>
                <a:ea typeface="Times New Roman" pitchFamily="18" charset="0"/>
                <a:cs typeface="Times New Roman" pitchFamily="18" charset="0"/>
              </a:rPr>
              <a:t>»</a:t>
            </a:r>
            <a:r>
              <a:rPr lang="ru-RU" sz="1600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lang="ru-RU" sz="1600" b="1" dirty="0" smtClean="0">
                <a:solidFill>
                  <a:schemeClr val="accent1">
                    <a:lumMod val="75000"/>
                  </a:schemeClr>
                </a:solidFill>
                <a:ea typeface="Times New Roman" pitchFamily="18" charset="0"/>
                <a:cs typeface="Times New Roman" pitchFamily="18" charset="0"/>
              </a:rPr>
              <a:t>«</a:t>
            </a:r>
            <a:r>
              <a:rPr lang="ru-RU" sz="1600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Мелодия</a:t>
            </a:r>
            <a:r>
              <a:rPr lang="ru-RU" sz="1600" b="1" dirty="0" smtClean="0">
                <a:solidFill>
                  <a:schemeClr val="accent1">
                    <a:lumMod val="75000"/>
                  </a:schemeClr>
                </a:solidFill>
                <a:ea typeface="Times New Roman" pitchFamily="18" charset="0"/>
                <a:cs typeface="Times New Roman" pitchFamily="18" charset="0"/>
              </a:rPr>
              <a:t>»</a:t>
            </a:r>
            <a:r>
              <a:rPr lang="ru-RU" sz="1600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спортивные секции </a:t>
            </a:r>
            <a:r>
              <a:rPr lang="ru-RU" sz="1600" b="1" dirty="0" smtClean="0">
                <a:solidFill>
                  <a:schemeClr val="accent1">
                    <a:lumMod val="75000"/>
                  </a:schemeClr>
                </a:solidFill>
                <a:ea typeface="Times New Roman" pitchFamily="18" charset="0"/>
                <a:cs typeface="Times New Roman" pitchFamily="18" charset="0"/>
              </a:rPr>
              <a:t>«</a:t>
            </a:r>
            <a:r>
              <a:rPr lang="ru-RU" sz="1600" b="1" dirty="0" err="1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Таеквондо</a:t>
            </a:r>
            <a:r>
              <a:rPr lang="ru-RU" sz="1600" b="1" dirty="0" smtClean="0">
                <a:solidFill>
                  <a:schemeClr val="accent1">
                    <a:lumMod val="75000"/>
                  </a:schemeClr>
                </a:solidFill>
                <a:ea typeface="Times New Roman" pitchFamily="18" charset="0"/>
                <a:cs typeface="Times New Roman" pitchFamily="18" charset="0"/>
              </a:rPr>
              <a:t>»</a:t>
            </a:r>
            <a:r>
              <a:rPr lang="ru-RU" sz="1600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lang="ru-RU" sz="1600" b="1" dirty="0" smtClean="0">
                <a:solidFill>
                  <a:schemeClr val="accent1">
                    <a:lumMod val="75000"/>
                  </a:schemeClr>
                </a:solidFill>
                <a:ea typeface="Times New Roman" pitchFamily="18" charset="0"/>
                <a:cs typeface="Times New Roman" pitchFamily="18" charset="0"/>
              </a:rPr>
              <a:t>«</a:t>
            </a:r>
            <a:r>
              <a:rPr lang="ru-RU" sz="1600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Футбол</a:t>
            </a:r>
            <a:r>
              <a:rPr lang="ru-RU" sz="1600" b="1" dirty="0" smtClean="0">
                <a:solidFill>
                  <a:schemeClr val="accent1">
                    <a:lumMod val="75000"/>
                  </a:schemeClr>
                </a:solidFill>
                <a:ea typeface="Times New Roman" pitchFamily="18" charset="0"/>
                <a:cs typeface="Times New Roman" pitchFamily="18" charset="0"/>
              </a:rPr>
              <a:t>»</a:t>
            </a:r>
            <a:r>
              <a:rPr lang="ru-RU" sz="1600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lang="ru-RU" sz="1600" b="1" dirty="0" smtClean="0">
                <a:solidFill>
                  <a:schemeClr val="accent1">
                    <a:lumMod val="75000"/>
                  </a:schemeClr>
                </a:solidFill>
                <a:ea typeface="Times New Roman" pitchFamily="18" charset="0"/>
                <a:cs typeface="Times New Roman" pitchFamily="18" charset="0"/>
              </a:rPr>
              <a:t>«</a:t>
            </a:r>
            <a:r>
              <a:rPr lang="ru-RU" sz="1600" b="1" dirty="0" err="1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Флорбол</a:t>
            </a:r>
            <a:r>
              <a:rPr lang="ru-RU" sz="1600" b="1" dirty="0" smtClean="0">
                <a:solidFill>
                  <a:schemeClr val="accent1">
                    <a:lumMod val="75000"/>
                  </a:schemeClr>
                </a:solidFill>
                <a:ea typeface="Times New Roman" pitchFamily="18" charset="0"/>
                <a:cs typeface="Times New Roman" pitchFamily="18" charset="0"/>
              </a:rPr>
              <a:t>»</a:t>
            </a:r>
            <a:r>
              <a:rPr lang="ru-RU" sz="1600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lang="ru-RU" sz="1600" b="1" dirty="0" smtClean="0">
                <a:solidFill>
                  <a:schemeClr val="accent1">
                    <a:lumMod val="75000"/>
                  </a:schemeClr>
                </a:solidFill>
                <a:ea typeface="Times New Roman" pitchFamily="18" charset="0"/>
                <a:cs typeface="Times New Roman" pitchFamily="18" charset="0"/>
              </a:rPr>
              <a:t>«</a:t>
            </a:r>
            <a:r>
              <a:rPr lang="ru-RU" sz="1600" b="1" dirty="0" err="1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Бочче</a:t>
            </a:r>
            <a:r>
              <a:rPr lang="ru-RU" sz="1600" b="1" dirty="0" smtClean="0">
                <a:solidFill>
                  <a:schemeClr val="accent1">
                    <a:lumMod val="75000"/>
                  </a:schemeClr>
                </a:solidFill>
                <a:ea typeface="Times New Roman" pitchFamily="18" charset="0"/>
                <a:cs typeface="Times New Roman" pitchFamily="18" charset="0"/>
              </a:rPr>
              <a:t>»</a:t>
            </a:r>
            <a:r>
              <a:rPr lang="ru-RU" sz="1600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smtClean="0">
                <a:solidFill>
                  <a:schemeClr val="accent1">
                    <a:lumMod val="75000"/>
                  </a:schemeClr>
                </a:solidFill>
                <a:ea typeface="Times New Roman" pitchFamily="18" charset="0"/>
                <a:cs typeface="Times New Roman" pitchFamily="18" charset="0"/>
              </a:rPr>
              <a:t>«</a:t>
            </a:r>
            <a:r>
              <a:rPr lang="ru-RU" sz="1600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Волейбол</a:t>
            </a:r>
            <a:r>
              <a:rPr lang="ru-RU" sz="1600" b="1" dirty="0" smtClean="0">
                <a:solidFill>
                  <a:schemeClr val="accent1">
                    <a:lumMod val="75000"/>
                  </a:schemeClr>
                </a:solidFill>
                <a:ea typeface="Times New Roman" pitchFamily="18" charset="0"/>
                <a:cs typeface="Times New Roman" pitchFamily="18" charset="0"/>
              </a:rPr>
              <a:t>»</a:t>
            </a:r>
            <a:r>
              <a:rPr lang="ru-RU" sz="1600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кружки:  изобразительное искусство </a:t>
            </a:r>
            <a:r>
              <a:rPr lang="ru-RU" sz="1600" b="1" dirty="0" smtClean="0">
                <a:solidFill>
                  <a:schemeClr val="accent1">
                    <a:lumMod val="75000"/>
                  </a:schemeClr>
                </a:solidFill>
                <a:ea typeface="Times New Roman" pitchFamily="18" charset="0"/>
                <a:cs typeface="Times New Roman" pitchFamily="18" charset="0"/>
              </a:rPr>
              <a:t>«</a:t>
            </a:r>
            <a:r>
              <a:rPr lang="ru-RU" sz="1600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Цветные ладошки</a:t>
            </a:r>
            <a:r>
              <a:rPr lang="ru-RU" sz="1600" b="1" dirty="0" smtClean="0">
                <a:solidFill>
                  <a:schemeClr val="accent1">
                    <a:lumMod val="75000"/>
                  </a:schemeClr>
                </a:solidFill>
                <a:ea typeface="Times New Roman" pitchFamily="18" charset="0"/>
                <a:cs typeface="Times New Roman" pitchFamily="18" charset="0"/>
              </a:rPr>
              <a:t>»</a:t>
            </a:r>
            <a:r>
              <a:rPr lang="ru-RU" sz="1600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инструментальный  </a:t>
            </a:r>
            <a:r>
              <a:rPr lang="ru-RU" sz="1600" b="1" dirty="0" smtClean="0">
                <a:solidFill>
                  <a:schemeClr val="accent1">
                    <a:lumMod val="75000"/>
                  </a:schemeClr>
                </a:solidFill>
                <a:ea typeface="Times New Roman" pitchFamily="18" charset="0"/>
                <a:cs typeface="Times New Roman" pitchFamily="18" charset="0"/>
              </a:rPr>
              <a:t>«</a:t>
            </a:r>
            <a:r>
              <a:rPr lang="ru-RU" sz="1600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Звуки домбры</a:t>
            </a:r>
            <a:r>
              <a:rPr lang="ru-RU" sz="1600" b="1" dirty="0" smtClean="0">
                <a:solidFill>
                  <a:schemeClr val="accent1">
                    <a:lumMod val="75000"/>
                  </a:schemeClr>
                </a:solidFill>
                <a:ea typeface="Times New Roman" pitchFamily="18" charset="0"/>
                <a:cs typeface="Times New Roman" pitchFamily="18" charset="0"/>
              </a:rPr>
              <a:t>»</a:t>
            </a:r>
            <a:r>
              <a:rPr lang="ru-RU" sz="1600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lang="ru-RU" sz="1600" b="1" dirty="0" smtClean="0">
                <a:solidFill>
                  <a:schemeClr val="accent1">
                    <a:lumMod val="75000"/>
                  </a:schemeClr>
                </a:solidFill>
                <a:ea typeface="Times New Roman" pitchFamily="18" charset="0"/>
                <a:cs typeface="Times New Roman" pitchFamily="18" charset="0"/>
              </a:rPr>
              <a:t>«</a:t>
            </a:r>
            <a:r>
              <a:rPr lang="ru-RU" sz="1600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Очумелые ручки</a:t>
            </a:r>
            <a:r>
              <a:rPr lang="ru-RU" sz="1600" b="1" dirty="0" smtClean="0">
                <a:solidFill>
                  <a:schemeClr val="accent1">
                    <a:lumMod val="75000"/>
                  </a:schemeClr>
                </a:solidFill>
                <a:ea typeface="Times New Roman" pitchFamily="18" charset="0"/>
                <a:cs typeface="Times New Roman" pitchFamily="18" charset="0"/>
              </a:rPr>
              <a:t>»</a:t>
            </a:r>
            <a:r>
              <a:rPr lang="ru-RU" sz="1600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lang="ru-RU" sz="1600" b="1" dirty="0" smtClean="0">
                <a:solidFill>
                  <a:schemeClr val="accent1">
                    <a:lumMod val="75000"/>
                  </a:schemeClr>
                </a:solidFill>
                <a:ea typeface="Times New Roman" pitchFamily="18" charset="0"/>
                <a:cs typeface="Times New Roman" pitchFamily="18" charset="0"/>
              </a:rPr>
              <a:t>«</a:t>
            </a:r>
            <a:r>
              <a:rPr lang="ru-RU" sz="1600" b="1" dirty="0" err="1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Englishclub</a:t>
            </a:r>
            <a:r>
              <a:rPr lang="ru-RU" sz="1600" b="1" dirty="0" smtClean="0">
                <a:solidFill>
                  <a:schemeClr val="accent1">
                    <a:lumMod val="75000"/>
                  </a:schemeClr>
                </a:solidFill>
                <a:ea typeface="Times New Roman" pitchFamily="18" charset="0"/>
                <a:cs typeface="Times New Roman" pitchFamily="18" charset="0"/>
              </a:rPr>
              <a:t>»</a:t>
            </a:r>
            <a:r>
              <a:rPr lang="ru-RU" sz="1600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lang="ru-RU" sz="1600" b="1" dirty="0" smtClean="0">
                <a:solidFill>
                  <a:schemeClr val="accent1">
                    <a:lumMod val="75000"/>
                  </a:schemeClr>
                </a:solidFill>
                <a:ea typeface="Times New Roman" pitchFamily="18" charset="0"/>
                <a:cs typeface="Times New Roman" pitchFamily="18" charset="0"/>
              </a:rPr>
              <a:t>«</a:t>
            </a:r>
            <a:r>
              <a:rPr lang="ru-RU" sz="1600" b="1" dirty="0" err="1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Қазақшасөйле сейік</a:t>
            </a:r>
            <a:r>
              <a:rPr lang="ru-RU" sz="1600" b="1" dirty="0" smtClean="0">
                <a:solidFill>
                  <a:schemeClr val="accent1">
                    <a:lumMod val="75000"/>
                  </a:schemeClr>
                </a:solidFill>
                <a:ea typeface="Times New Roman" pitchFamily="18" charset="0"/>
                <a:cs typeface="Times New Roman" pitchFamily="18" charset="0"/>
              </a:rPr>
              <a:t>»</a:t>
            </a:r>
            <a:r>
              <a:rPr lang="ru-RU" sz="1600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lang="ru-RU" sz="1600" b="1" dirty="0" smtClean="0">
                <a:solidFill>
                  <a:schemeClr val="accent1">
                    <a:lumMod val="75000"/>
                  </a:schemeClr>
                </a:solidFill>
                <a:ea typeface="Times New Roman" pitchFamily="18" charset="0"/>
                <a:cs typeface="Times New Roman" pitchFamily="18" charset="0"/>
              </a:rPr>
              <a:t>«</a:t>
            </a:r>
            <a:r>
              <a:rPr lang="ru-RU" sz="1600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Чудесный пластилиновый мир</a:t>
            </a:r>
            <a:r>
              <a:rPr lang="ru-RU" sz="1600" b="1" dirty="0" smtClean="0">
                <a:solidFill>
                  <a:schemeClr val="accent1">
                    <a:lumMod val="75000"/>
                  </a:schemeClr>
                </a:solidFill>
                <a:ea typeface="Times New Roman" pitchFamily="18" charset="0"/>
                <a:cs typeface="Times New Roman" pitchFamily="18" charset="0"/>
              </a:rPr>
              <a:t>»</a:t>
            </a:r>
            <a:r>
              <a:rPr lang="ru-RU" sz="1600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, </a:t>
            </a:r>
            <a:r>
              <a:rPr lang="ru-RU" sz="1600" b="1" dirty="0" err="1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дебатный</a:t>
            </a:r>
            <a:r>
              <a:rPr lang="ru-RU" sz="1600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клуб </a:t>
            </a:r>
            <a:r>
              <a:rPr lang="ru-RU" sz="1600" b="1" dirty="0" smtClean="0">
                <a:solidFill>
                  <a:schemeClr val="accent1">
                    <a:lumMod val="75000"/>
                  </a:schemeClr>
                </a:solidFill>
                <a:ea typeface="Times New Roman" pitchFamily="18" charset="0"/>
                <a:cs typeface="Times New Roman" pitchFamily="18" charset="0"/>
              </a:rPr>
              <a:t>«</a:t>
            </a:r>
            <a:r>
              <a:rPr lang="ru-RU" sz="1600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Аманат</a:t>
            </a:r>
            <a:r>
              <a:rPr lang="ru-RU" sz="1600" b="1" dirty="0" smtClean="0">
                <a:solidFill>
                  <a:schemeClr val="accent1">
                    <a:lumMod val="75000"/>
                  </a:schemeClr>
                </a:solidFill>
                <a:ea typeface="Times New Roman" pitchFamily="18" charset="0"/>
                <a:cs typeface="Times New Roman" pitchFamily="18" charset="0"/>
              </a:rPr>
              <a:t>»</a:t>
            </a:r>
            <a:r>
              <a:rPr lang="ru-RU" sz="1600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ЮПП, Школа вожатского мастерства.   </a:t>
            </a:r>
            <a:endParaRPr lang="ru-RU" sz="1600" b="1" dirty="0" smtClean="0">
              <a:solidFill>
                <a:schemeClr val="accent1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1" name="Рисунок 10" descr="рис.jpeg"/>
          <p:cNvPicPr>
            <a:picLocks noChangeAspect="1"/>
          </p:cNvPicPr>
          <p:nvPr/>
        </p:nvPicPr>
        <p:blipFill>
          <a:blip r:embed="rId8" cstate="print"/>
          <a:srcRect l="2885" t="25000" r="3365"/>
          <a:stretch>
            <a:fillRect/>
          </a:stretch>
        </p:blipFill>
        <p:spPr>
          <a:xfrm>
            <a:off x="6143636" y="2285992"/>
            <a:ext cx="2500312" cy="1714488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736989014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кругленный прямоугольник 4"/>
          <p:cNvSpPr/>
          <p:nvPr/>
        </p:nvSpPr>
        <p:spPr>
          <a:xfrm>
            <a:off x="142844" y="142852"/>
            <a:ext cx="8715436" cy="1214446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  <a:latin typeface="Times New Roman"/>
                <a:ea typeface="Times New Roman"/>
                <a:cs typeface="Times New Roman"/>
              </a:rPr>
              <a:t>Методические и дидактические материалы, разработанные педагогами школы, для работы с детьми с особыми образовательными потребностями, получившие одобрение Экспертного Совета областного уровня</a:t>
            </a:r>
            <a:endParaRPr lang="ru-RU" sz="1400" b="1" dirty="0">
              <a:solidFill>
                <a:schemeClr val="accent1">
                  <a:lumMod val="75000"/>
                </a:schemeClr>
              </a:solidFill>
              <a:ea typeface="Times New Roman"/>
              <a:cs typeface="Times New Roman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36000" contrast="4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961260" y="936795"/>
            <a:ext cx="2717918" cy="374079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-37000" contrast="41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5442049" y="938222"/>
            <a:ext cx="2717918" cy="373793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20219" y="3861048"/>
            <a:ext cx="4360686" cy="280831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2187452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кругленный прямоугольник 4"/>
          <p:cNvSpPr/>
          <p:nvPr/>
        </p:nvSpPr>
        <p:spPr>
          <a:xfrm>
            <a:off x="142844" y="142852"/>
            <a:ext cx="8715436" cy="1285884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ru-RU" sz="2400" b="1" dirty="0" smtClean="0">
                <a:solidFill>
                  <a:schemeClr val="accent1">
                    <a:lumMod val="75000"/>
                  </a:schemeClr>
                </a:solidFill>
                <a:latin typeface="Times New Roman"/>
                <a:ea typeface="Times New Roman"/>
                <a:cs typeface="Times New Roman"/>
              </a:rPr>
              <a:t>Награды педагогического коллектива от акима области, Управления образования и отдела образования. </a:t>
            </a:r>
            <a:endParaRPr lang="ru-RU" sz="2400" b="1" dirty="0">
              <a:solidFill>
                <a:schemeClr val="accent1">
                  <a:lumMod val="75000"/>
                </a:schemeClr>
              </a:solidFill>
              <a:ea typeface="Times New Roman"/>
              <a:cs typeface="Times New Roman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63701" y="1752936"/>
            <a:ext cx="1385585" cy="190704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013" y="4754233"/>
            <a:ext cx="1080645" cy="192114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2280" y="3042685"/>
            <a:ext cx="1363509" cy="187665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1170" y="1665056"/>
            <a:ext cx="1451741" cy="199492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0442" y="4782633"/>
            <a:ext cx="1151558" cy="204700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3701" y="4787790"/>
            <a:ext cx="1113979" cy="196723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5" name="Picture 11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6335" y="2734032"/>
            <a:ext cx="1871663" cy="2493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6" name="Picture 12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6390" y="3861048"/>
            <a:ext cx="1858963" cy="2352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7" name="Picture 13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31791" y="4588721"/>
            <a:ext cx="1736725" cy="2365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9" name="Picture 15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910771">
            <a:off x="3928894" y="1775740"/>
            <a:ext cx="3298420" cy="29776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40" name="Picture 16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7704" y="4221088"/>
            <a:ext cx="1792287" cy="22685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41" name="Picture 17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437900">
            <a:off x="1661503" y="1009536"/>
            <a:ext cx="3474667" cy="29278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187452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PRESENTER" val="bfb4da563ae64d6e9c41d9c6445b11c997e54a"/>
</p:tagLst>
</file>

<file path=ppt/theme/theme1.xml><?xml version="1.0" encoding="utf-8"?>
<a:theme xmlns:a="http://schemas.openxmlformats.org/drawingml/2006/main" name="Тема Office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3092</TotalTime>
  <Words>833</Words>
  <Application>Microsoft Office PowerPoint</Application>
  <PresentationFormat>Экран (4:3)</PresentationFormat>
  <Paragraphs>120</Paragraphs>
  <Slides>20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1" baseType="lpstr">
      <vt:lpstr>Тема Office</vt:lpstr>
      <vt:lpstr>Презентация PowerPoint</vt:lpstr>
      <vt:lpstr>Контингент образовательной организации</vt:lpstr>
      <vt:lpstr>Сведения о педагогах  (кроме специалистов психолого-педагогического сопровождения: педагог-психолог, учитель-логопед, учитель-дефектолог, социальный педагог, ассистент)</vt:lpstr>
      <vt:lpstr>Презентация PowerPoint</vt:lpstr>
      <vt:lpstr>Направления деятельности  психологов</vt:lpstr>
      <vt:lpstr>Презентация PowerPoint</vt:lpstr>
      <vt:lpstr>Методические и дидактические материалы, разработанные педагогами школы, для работы с детьми с особыми образовательными потребностями</vt:lpstr>
      <vt:lpstr>Презентация PowerPoint</vt:lpstr>
      <vt:lpstr>Обобщение опыта работы школы с детьми с особыми образовательными потребностями на семинарах, мастер-классах, конкурсах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presentation-creation.ru</Company>
  <LinksUpToDate>false</LinksUpToDate>
  <SharedDoc>false</SharedDoc>
  <HyperlinkBase>https://presentation-creation.ru/powerpoint-templates.html</HyperlinkBase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 снова в школу</dc:title>
  <dc:creator>obstinate</dc:creator>
  <dc:description>Шаблон презентации с сайта https://presentation-creation.ru/</dc:description>
  <cp:lastModifiedBy>Жеребцов</cp:lastModifiedBy>
  <cp:revision>1380</cp:revision>
  <dcterms:created xsi:type="dcterms:W3CDTF">2018-02-25T09:09:03Z</dcterms:created>
  <dcterms:modified xsi:type="dcterms:W3CDTF">2021-10-11T12:21:46Z</dcterms:modified>
</cp:coreProperties>
</file>