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56" r:id="rId2"/>
    <p:sldId id="277" r:id="rId3"/>
    <p:sldId id="278" r:id="rId4"/>
    <p:sldId id="279" r:id="rId5"/>
    <p:sldId id="280" r:id="rId6"/>
    <p:sldId id="257" r:id="rId7"/>
    <p:sldId id="258" r:id="rId8"/>
    <p:sldId id="259" r:id="rId9"/>
    <p:sldId id="260" r:id="rId10"/>
    <p:sldId id="261" r:id="rId11"/>
    <p:sldId id="262" r:id="rId12"/>
    <p:sldId id="264" r:id="rId13"/>
    <p:sldId id="263" r:id="rId14"/>
    <p:sldId id="265" r:id="rId15"/>
    <p:sldId id="266" r:id="rId16"/>
    <p:sldId id="267" r:id="rId17"/>
    <p:sldId id="271" r:id="rId18"/>
    <p:sldId id="268" r:id="rId19"/>
    <p:sldId id="269" r:id="rId20"/>
    <p:sldId id="270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3000"/>
            <a:duotone>
              <a:schemeClr val="bg2">
                <a:shade val="30000"/>
                <a:satMod val="455000"/>
              </a:schemeClr>
              <a:schemeClr val="bg2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39866D6-8D77-4DD8-8E50-CA9747F7CAAA}" type="datetimeFigureOut">
              <a:rPr lang="ru-RU" smtClean="0"/>
              <a:t>06.08.2022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F6C7946-8FB2-4F2B-A579-1F7E012E00E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1148" y="404664"/>
            <a:ext cx="7772400" cy="1470025"/>
          </a:xfrm>
        </p:spPr>
        <p:txBody>
          <a:bodyPr>
            <a:normAutofit/>
          </a:bodyPr>
          <a:lstStyle/>
          <a:p>
            <a:r>
              <a:rPr lang="kk-KZ" sz="8000" dirty="0" smtClean="0">
                <a:solidFill>
                  <a:schemeClr val="tx2">
                    <a:lumMod val="75000"/>
                  </a:schemeClr>
                </a:solidFill>
                <a:latin typeface="Haettenschweiler" pitchFamily="34" charset="0"/>
              </a:rPr>
              <a:t>Читающая школа </a:t>
            </a:r>
            <a:endParaRPr lang="ru-RU" sz="8000" dirty="0">
              <a:solidFill>
                <a:schemeClr val="tx2">
                  <a:lumMod val="75000"/>
                </a:schemeClr>
              </a:solidFill>
              <a:latin typeface="Haettenschweiler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348880"/>
            <a:ext cx="6264696" cy="1656184"/>
          </a:xfrm>
        </p:spPr>
        <p:txBody>
          <a:bodyPr>
            <a:noAutofit/>
          </a:bodyPr>
          <a:lstStyle/>
          <a:p>
            <a:r>
              <a:rPr lang="kk-KZ" sz="6000" dirty="0" smtClean="0">
                <a:solidFill>
                  <a:schemeClr val="accent2">
                    <a:lumMod val="75000"/>
                  </a:schemeClr>
                </a:solidFill>
                <a:latin typeface="Bahnschrift Light" pitchFamily="34" charset="0"/>
              </a:rPr>
              <a:t>Читающая нация 2022 г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Bahnschrift Light" pitchFamily="34" charset="0"/>
              </a:rPr>
              <a:t>.</a:t>
            </a:r>
            <a:endParaRPr lang="ru-RU" sz="6000" dirty="0">
              <a:solidFill>
                <a:schemeClr val="accent2">
                  <a:lumMod val="75000"/>
                </a:schemeClr>
              </a:solidFill>
              <a:latin typeface="Bahnschrift Light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746" y="3429000"/>
            <a:ext cx="4261802" cy="3294112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-2042392" y="4314775"/>
            <a:ext cx="6480720" cy="3456384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355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868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Цель проекта: </a:t>
            </a:r>
            <a:endParaRPr lang="ru-RU" dirty="0"/>
          </a:p>
          <a:p>
            <a:r>
              <a:rPr lang="ru-RU" dirty="0"/>
              <a:t>-повышение уровня читательской культуры школьников и роста их читательской активности,</a:t>
            </a:r>
          </a:p>
          <a:p>
            <a:r>
              <a:rPr lang="ru-RU" dirty="0"/>
              <a:t>- создание условий для популяризации чтения среди учащихся, педагогов, </a:t>
            </a:r>
            <a:r>
              <a:rPr lang="kk-KZ" dirty="0"/>
              <a:t>     </a:t>
            </a:r>
            <a:r>
              <a:rPr lang="ru-RU" dirty="0"/>
              <a:t>родителей;</a:t>
            </a:r>
          </a:p>
          <a:p>
            <a:r>
              <a:rPr lang="ru-RU" dirty="0"/>
              <a:t>- повышение образовательного и культурного уровня школьников;</a:t>
            </a:r>
          </a:p>
          <a:p>
            <a:r>
              <a:rPr lang="ru-RU" dirty="0"/>
              <a:t>- повышение интереса к чтению;</a:t>
            </a:r>
          </a:p>
          <a:p>
            <a:r>
              <a:rPr lang="ru-RU" dirty="0"/>
              <a:t>- формирование единой читательской общности –школа, библиотека, семья.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4675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76672"/>
            <a:ext cx="8686800" cy="6165304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/>
              <a:t>Задачи проекта:</a:t>
            </a:r>
            <a:endParaRPr lang="ru-RU" dirty="0"/>
          </a:p>
          <a:p>
            <a:r>
              <a:rPr lang="ru-RU" dirty="0"/>
              <a:t>1 Разработать пути педагогической деятельности по формированию интереса обучающихся к проблеме чтения в урочной деятельности.;</a:t>
            </a:r>
          </a:p>
          <a:p>
            <a:r>
              <a:rPr lang="ru-RU" dirty="0"/>
              <a:t>2.Организация взаимодействия всех структур образовательной организации, заинтересованных в продвижении чтения;</a:t>
            </a:r>
          </a:p>
          <a:p>
            <a:r>
              <a:rPr lang="ru-RU" dirty="0"/>
              <a:t>3.Выявление, обобщение и распространение опыта работы по продвижению чтения;</a:t>
            </a:r>
          </a:p>
          <a:p>
            <a:r>
              <a:rPr lang="ru-RU" dirty="0"/>
              <a:t>4.Обеспечение организационной и методической поддержки  педагогов, библиотекарей и др. организаторов детского чтения.</a:t>
            </a:r>
          </a:p>
          <a:p>
            <a:r>
              <a:rPr lang="ru-RU" dirty="0"/>
              <a:t>5. Активизация возрождения традиций семейного чтения.</a:t>
            </a:r>
          </a:p>
          <a:p>
            <a:r>
              <a:rPr lang="ru-RU" dirty="0"/>
              <a:t>6. Привлечение  родителей к активной поддержке детского чтения, оказание им помощи  в построении семейного досуга, общения, сотворчества  вокруг  чтения.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2332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76672"/>
            <a:ext cx="86868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/>
              <a:t>Комплекс мероприятий на уровне целевых групп, на которые направлен проект:</a:t>
            </a:r>
            <a:endParaRPr lang="ru-RU" dirty="0"/>
          </a:p>
          <a:p>
            <a:r>
              <a:rPr lang="ru-RU" b="1" dirty="0"/>
              <a:t>На уровне обучающихся:</a:t>
            </a:r>
            <a:endParaRPr lang="ru-RU" dirty="0"/>
          </a:p>
          <a:p>
            <a:pPr lvl="0"/>
            <a:r>
              <a:rPr lang="ru-RU" dirty="0"/>
              <a:t>обучение смысловому чтению и работе с текстом;</a:t>
            </a:r>
          </a:p>
          <a:p>
            <a:pPr lvl="0"/>
            <a:r>
              <a:rPr lang="ru-RU" dirty="0"/>
              <a:t>внедрение единого режима по работе с информацией;</a:t>
            </a:r>
          </a:p>
          <a:p>
            <a:pPr lvl="0"/>
            <a:r>
              <a:rPr lang="ru-RU" dirty="0"/>
              <a:t>проведение литературной гостиной для учащихся;</a:t>
            </a:r>
          </a:p>
          <a:p>
            <a:pPr lvl="0"/>
            <a:r>
              <a:rPr lang="ru-RU" dirty="0"/>
              <a:t>проведение часов тихого чтения</a:t>
            </a:r>
          </a:p>
          <a:p>
            <a:pPr lvl="0"/>
            <a:r>
              <a:rPr lang="ru-RU" dirty="0"/>
              <a:t>проведение конкурсов, выставок. </a:t>
            </a:r>
          </a:p>
          <a:p>
            <a:r>
              <a:rPr lang="kk-KZ" b="1" dirty="0"/>
              <a:t> 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4619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179512" y="548680"/>
            <a:ext cx="8686800" cy="6552728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/>
              <a:t>На уровне педагогов:</a:t>
            </a:r>
            <a:endParaRPr lang="ru-RU" dirty="0"/>
          </a:p>
          <a:p>
            <a:pPr lvl="0"/>
            <a:r>
              <a:rPr lang="ru-RU" dirty="0"/>
              <a:t>проведение педагогического совета «Территория текста: смысловое чтение как ресурс повышения качества знаний»;</a:t>
            </a:r>
          </a:p>
          <a:p>
            <a:r>
              <a:rPr lang="ru-RU" dirty="0"/>
              <a:t> </a:t>
            </a:r>
          </a:p>
          <a:p>
            <a:pPr lvl="0"/>
            <a:r>
              <a:rPr lang="ru-RU" dirty="0"/>
              <a:t>изучение и внедрение технологий по развитию и формированию смыслового чтения и работе с текстом;</a:t>
            </a:r>
          </a:p>
          <a:p>
            <a:pPr lvl="0"/>
            <a:r>
              <a:rPr lang="ru-RU" dirty="0"/>
              <a:t>проведение постоянно-действующего семинара «Почитаем классику вместе»;</a:t>
            </a:r>
          </a:p>
          <a:p>
            <a:pPr lvl="0"/>
            <a:r>
              <a:rPr lang="ru-RU" dirty="0"/>
              <a:t>разработка программ в школьной библиотеке «Я открываю книгу. Я познаю мир»; летних чтений «Каникулы с библиотекой»;</a:t>
            </a:r>
          </a:p>
          <a:p>
            <a:pPr lvl="0"/>
            <a:r>
              <a:rPr lang="ru-RU" dirty="0"/>
              <a:t>участие в республиканских, областных и городских мероприятиях, направленных на поддержку и развитие чтения;</a:t>
            </a:r>
          </a:p>
          <a:p>
            <a:pPr lvl="0"/>
            <a:r>
              <a:rPr lang="ru-RU" dirty="0"/>
              <a:t>повышение уровня квалификации сотрудников по направлению поддержки детского и юношеского чтения;</a:t>
            </a:r>
          </a:p>
          <a:p>
            <a:pPr lvl="0"/>
            <a:r>
              <a:rPr lang="ru-RU" dirty="0"/>
              <a:t>размещение на сайте школы актуальной информации об инновационной деятельности школы.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673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74"/>
            <a:ext cx="3419141" cy="45588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5" r="7271"/>
          <a:stretch/>
        </p:blipFill>
        <p:spPr>
          <a:xfrm>
            <a:off x="3779912" y="2301701"/>
            <a:ext cx="5167647" cy="4538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779912" y="188640"/>
            <a:ext cx="516764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70C0"/>
                </a:solidFill>
              </a:rPr>
              <a:t>Согласно плана</a:t>
            </a:r>
            <a:r>
              <a:rPr lang="ru-RU" sz="2400" dirty="0">
                <a:solidFill>
                  <a:srgbClr val="0070C0"/>
                </a:solidFill>
              </a:rPr>
              <a:t>  </a:t>
            </a:r>
            <a:r>
              <a:rPr lang="ru-RU" sz="2400" dirty="0"/>
              <a:t>этого проекта  провела  библиотечный  урок</a:t>
            </a:r>
          </a:p>
          <a:p>
            <a:pPr lvl="0"/>
            <a:r>
              <a:rPr lang="kk-KZ" sz="2400" b="1" dirty="0"/>
              <a:t>Тема:</a:t>
            </a:r>
            <a:r>
              <a:rPr lang="kk-KZ" sz="2400" dirty="0">
                <a:solidFill>
                  <a:srgbClr val="0070C0"/>
                </a:solidFill>
              </a:rPr>
              <a:t>Знакомства  с  библиотекой</a:t>
            </a:r>
            <a:r>
              <a:rPr lang="kk-KZ" sz="2400" dirty="0"/>
              <a:t>  </a:t>
            </a:r>
            <a:r>
              <a:rPr lang="ru-RU" sz="2400" dirty="0"/>
              <a:t>1-А –класс -21-января 2022г.</a:t>
            </a:r>
          </a:p>
        </p:txBody>
      </p:sp>
    </p:spTree>
    <p:extLst>
      <p:ext uri="{BB962C8B-B14F-4D97-AF65-F5344CB8AC3E}">
        <p14:creationId xmlns:p14="http://schemas.microsoft.com/office/powerpoint/2010/main" val="371651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922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09" b="14583"/>
          <a:stretch/>
        </p:blipFill>
        <p:spPr>
          <a:xfrm>
            <a:off x="0" y="1"/>
            <a:ext cx="4737215" cy="3645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9"/>
          <a:stretch/>
        </p:blipFill>
        <p:spPr>
          <a:xfrm>
            <a:off x="4853153" y="3140968"/>
            <a:ext cx="4259965" cy="3622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65215" y="436510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800" dirty="0"/>
              <a:t>С  25  января по 1-февраля  Выставка   </a:t>
            </a:r>
            <a:r>
              <a:rPr lang="ru-RU" sz="2800" dirty="0">
                <a:solidFill>
                  <a:srgbClr val="0070C0"/>
                </a:solidFill>
              </a:rPr>
              <a:t>«</a:t>
            </a:r>
            <a:r>
              <a:rPr lang="ru-RU" sz="2800" dirty="0" err="1">
                <a:solidFill>
                  <a:srgbClr val="0070C0"/>
                </a:solidFill>
              </a:rPr>
              <a:t>Мейірім</a:t>
            </a:r>
            <a:r>
              <a:rPr lang="ru-RU" sz="2800" dirty="0">
                <a:solidFill>
                  <a:srgbClr val="0070C0"/>
                </a:solidFill>
              </a:rPr>
              <a:t>  </a:t>
            </a:r>
            <a:r>
              <a:rPr lang="ru-RU" sz="2800" dirty="0" err="1">
                <a:solidFill>
                  <a:srgbClr val="0070C0"/>
                </a:solidFill>
              </a:rPr>
              <a:t>тө</a:t>
            </a:r>
            <a:r>
              <a:rPr lang="kk-KZ" sz="2800" dirty="0">
                <a:solidFill>
                  <a:srgbClr val="0070C0"/>
                </a:solidFill>
              </a:rPr>
              <a:t>гетін   Ана»</a:t>
            </a:r>
            <a:endParaRPr lang="ru-RU" sz="2800" dirty="0">
              <a:solidFill>
                <a:srgbClr val="0070C0"/>
              </a:solidFill>
            </a:endParaRPr>
          </a:p>
          <a:p>
            <a:pPr lvl="0"/>
            <a:r>
              <a:rPr lang="ru-RU" sz="2800" dirty="0"/>
              <a:t>2-А класс-2022г.</a:t>
            </a:r>
          </a:p>
        </p:txBody>
      </p:sp>
    </p:spTree>
    <p:extLst>
      <p:ext uri="{BB962C8B-B14F-4D97-AF65-F5344CB8AC3E}">
        <p14:creationId xmlns:p14="http://schemas.microsoft.com/office/powerpoint/2010/main" val="70700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2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2"/>
          <a:stretch/>
        </p:blipFill>
        <p:spPr>
          <a:xfrm>
            <a:off x="-21730" y="133059"/>
            <a:ext cx="4277693" cy="50738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4" t="32918" r="31389" b="36874"/>
          <a:stretch/>
        </p:blipFill>
        <p:spPr>
          <a:xfrm>
            <a:off x="4644008" y="2669969"/>
            <a:ext cx="4499992" cy="41037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4258245" y="1611014"/>
            <a:ext cx="46805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>
                <a:solidFill>
                  <a:srgbClr val="0070C0"/>
                </a:solidFill>
                <a:latin typeface="+mj-lt"/>
              </a:rPr>
              <a:t>Буккроссинг</a:t>
            </a:r>
            <a:r>
              <a:rPr lang="ru-RU" sz="2400" b="1" dirty="0">
                <a:solidFill>
                  <a:srgbClr val="0070C0"/>
                </a:solidFill>
                <a:latin typeface="+mj-lt"/>
              </a:rPr>
              <a:t>  акция  обмен книг</a:t>
            </a:r>
            <a:endParaRPr lang="ru-RU" sz="2400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66765" y="692696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/>
              <a:t>Провела  7  по  14-Февраля-2022г. 5-9 класс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1659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208" b="4583"/>
          <a:stretch/>
        </p:blipFill>
        <p:spPr>
          <a:xfrm>
            <a:off x="-108520" y="3429000"/>
            <a:ext cx="4905453" cy="3610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4" b="10627"/>
          <a:stretch/>
        </p:blipFill>
        <p:spPr>
          <a:xfrm>
            <a:off x="4879780" y="1"/>
            <a:ext cx="4296217" cy="30789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220072" y="3789040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Выставка  на </a:t>
            </a:r>
            <a:r>
              <a:rPr lang="ru-RU" sz="2800" dirty="0" err="1"/>
              <a:t>т</a:t>
            </a:r>
            <a:r>
              <a:rPr lang="ru-RU" sz="2800" dirty="0" err="1" smtClean="0"/>
              <a:t>ему:</a:t>
            </a:r>
            <a:r>
              <a:rPr lang="ru-RU" sz="2800" b="1" dirty="0" err="1" smtClean="0">
                <a:solidFill>
                  <a:srgbClr val="0070C0"/>
                </a:solidFill>
              </a:rPr>
              <a:t>Наурыз</a:t>
            </a:r>
            <a:r>
              <a:rPr lang="ru-RU" sz="2800" dirty="0" smtClean="0"/>
              <a:t> </a:t>
            </a:r>
          </a:p>
          <a:p>
            <a:endParaRPr lang="ru-RU" sz="2800" dirty="0" smtClean="0"/>
          </a:p>
          <a:p>
            <a:r>
              <a:rPr lang="ru-RU" sz="2800" dirty="0" smtClean="0"/>
              <a:t>с </a:t>
            </a:r>
            <a:r>
              <a:rPr lang="ru-RU" sz="2800" dirty="0"/>
              <a:t>15 по 22  марта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6124" y="524411"/>
            <a:ext cx="4572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/>
              <a:t>На выставке  </a:t>
            </a:r>
            <a:r>
              <a:rPr lang="ru-RU" sz="2000" dirty="0" smtClean="0"/>
              <a:t>познакомили </a:t>
            </a:r>
            <a:r>
              <a:rPr lang="ru-RU" sz="2000" dirty="0"/>
              <a:t>читателей с историей  </a:t>
            </a:r>
            <a:r>
              <a:rPr lang="ru-RU" sz="2000" dirty="0" smtClean="0"/>
              <a:t>празднования  </a:t>
            </a:r>
            <a:r>
              <a:rPr lang="ru-RU" sz="2000" dirty="0" err="1" smtClean="0"/>
              <a:t>Наурыз</a:t>
            </a:r>
            <a:r>
              <a:rPr lang="ru-RU" sz="2000" dirty="0"/>
              <a:t>.</a:t>
            </a:r>
          </a:p>
          <a:p>
            <a:r>
              <a:rPr lang="ru-RU" sz="2000" dirty="0"/>
              <a:t>Представила  книги казахские традиции  и  обряды книги национальных игр  кухня народов  К</a:t>
            </a:r>
            <a:r>
              <a:rPr lang="ru-RU" sz="2000" dirty="0" smtClean="0"/>
              <a:t>азахстана</a:t>
            </a:r>
            <a:r>
              <a:rPr lang="ru-RU" sz="2000" dirty="0"/>
              <a:t>.</a:t>
            </a:r>
          </a:p>
          <a:p>
            <a:r>
              <a:rPr lang="ru-RU" sz="2000" dirty="0"/>
              <a:t>7 Б класс.</a:t>
            </a:r>
          </a:p>
        </p:txBody>
      </p:sp>
    </p:spTree>
    <p:extLst>
      <p:ext uri="{BB962C8B-B14F-4D97-AF65-F5344CB8AC3E}">
        <p14:creationId xmlns:p14="http://schemas.microsoft.com/office/powerpoint/2010/main" val="40943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83"/>
            <a:ext cx="4176043" cy="55680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84"/>
          <a:stretch/>
        </p:blipFill>
        <p:spPr>
          <a:xfrm>
            <a:off x="4644008" y="1487065"/>
            <a:ext cx="5143500" cy="537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714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67" b="8750"/>
          <a:stretch/>
        </p:blipFill>
        <p:spPr>
          <a:xfrm>
            <a:off x="5159" y="0"/>
            <a:ext cx="4608512" cy="427567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73211" y="4303455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Выставка  на  тему :</a:t>
            </a:r>
            <a:r>
              <a:rPr lang="ru-RU" sz="3200" b="1" dirty="0">
                <a:solidFill>
                  <a:srgbClr val="0070C0"/>
                </a:solidFill>
              </a:rPr>
              <a:t>Международный  день  детской  книги.</a:t>
            </a:r>
          </a:p>
          <a:p>
            <a:r>
              <a:rPr lang="ru-RU" sz="3200" dirty="0"/>
              <a:t>С 27 по 2 </a:t>
            </a:r>
            <a:r>
              <a:rPr lang="ru-RU" sz="3200" dirty="0" smtClean="0"/>
              <a:t>Апреля «</a:t>
            </a:r>
            <a:r>
              <a:rPr lang="ru-RU" sz="3200" dirty="0" smtClean="0">
                <a:solidFill>
                  <a:srgbClr val="009999"/>
                </a:solidFill>
              </a:rPr>
              <a:t>Неделя  </a:t>
            </a:r>
            <a:r>
              <a:rPr lang="ru-RU" sz="3200" dirty="0">
                <a:solidFill>
                  <a:srgbClr val="009999"/>
                </a:solidFill>
              </a:rPr>
              <a:t>д</a:t>
            </a:r>
            <a:r>
              <a:rPr lang="ru-RU" sz="3200" dirty="0" smtClean="0">
                <a:solidFill>
                  <a:srgbClr val="009999"/>
                </a:solidFill>
              </a:rPr>
              <a:t>етской книги</a:t>
            </a:r>
            <a:r>
              <a:rPr lang="ru-RU" sz="3200" dirty="0" smtClean="0"/>
              <a:t>» </a:t>
            </a:r>
            <a:r>
              <a:rPr lang="ru-RU" sz="3200" dirty="0"/>
              <a:t>.Проект призван пробудить</a:t>
            </a:r>
          </a:p>
          <a:p>
            <a:r>
              <a:rPr lang="ru-RU" sz="3200" dirty="0"/>
              <a:t>у  детей  интерес  чтению.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97154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93" y="249833"/>
            <a:ext cx="6204182" cy="465313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87624" y="5085184"/>
            <a:ext cx="691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Конкурс  рисунков  на  тему. </a:t>
            </a:r>
            <a:r>
              <a:rPr lang="ru-RU" sz="2400" b="1" dirty="0" smtClean="0">
                <a:solidFill>
                  <a:srgbClr val="0070C0"/>
                </a:solidFill>
              </a:rPr>
              <a:t>Необъятен  </a:t>
            </a:r>
            <a:r>
              <a:rPr lang="ru-RU" sz="2400" b="1" dirty="0">
                <a:solidFill>
                  <a:srgbClr val="0070C0"/>
                </a:solidFill>
              </a:rPr>
              <a:t>и  </a:t>
            </a:r>
            <a:r>
              <a:rPr lang="ru-RU" sz="2400" b="1" dirty="0" smtClean="0">
                <a:solidFill>
                  <a:srgbClr val="0070C0"/>
                </a:solidFill>
              </a:rPr>
              <a:t>велик , мир </a:t>
            </a:r>
            <a:r>
              <a:rPr lang="ru-RU" sz="2400" b="1" dirty="0">
                <a:solidFill>
                  <a:srgbClr val="0070C0"/>
                </a:solidFill>
              </a:rPr>
              <a:t>любимых </a:t>
            </a:r>
            <a:r>
              <a:rPr lang="ru-RU" sz="2400" b="1" dirty="0" smtClean="0">
                <a:solidFill>
                  <a:srgbClr val="0070C0"/>
                </a:solidFill>
              </a:rPr>
              <a:t>детских  </a:t>
            </a:r>
            <a:r>
              <a:rPr lang="ru-RU" sz="2400" b="1" dirty="0">
                <a:solidFill>
                  <a:srgbClr val="0070C0"/>
                </a:solidFill>
              </a:rPr>
              <a:t>книг. </a:t>
            </a:r>
            <a:r>
              <a:rPr lang="ru-RU" sz="2400" dirty="0"/>
              <a:t>Участие  в  нем  приняли  1-5класс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250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6" b="30833"/>
          <a:stretch/>
        </p:blipFill>
        <p:spPr>
          <a:xfrm>
            <a:off x="0" y="0"/>
            <a:ext cx="5143500" cy="38576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969" y="1772816"/>
            <a:ext cx="3813888" cy="508518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8991" y="4518957"/>
            <a:ext cx="543837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 8 по 12 апреля  </a:t>
            </a:r>
            <a:endParaRPr lang="ru-RU" sz="2800" dirty="0" smtClean="0"/>
          </a:p>
          <a:p>
            <a:r>
              <a:rPr lang="ru-RU" sz="2800" dirty="0" smtClean="0"/>
              <a:t>Выставка  </a:t>
            </a:r>
            <a:r>
              <a:rPr lang="ru-RU" sz="2800" dirty="0"/>
              <a:t>на </a:t>
            </a:r>
            <a:r>
              <a:rPr lang="ru-RU" sz="2800" dirty="0" err="1" smtClean="0"/>
              <a:t>тему:</a:t>
            </a:r>
            <a:r>
              <a:rPr lang="ru-RU" sz="2800" b="1" dirty="0" err="1" smtClean="0">
                <a:solidFill>
                  <a:srgbClr val="0070C0"/>
                </a:solidFill>
              </a:rPr>
              <a:t>Великая</a:t>
            </a:r>
            <a:r>
              <a:rPr lang="ru-RU" sz="2800" dirty="0" smtClean="0"/>
              <a:t>  </a:t>
            </a:r>
            <a:r>
              <a:rPr lang="ru-RU" sz="2800" b="1" dirty="0">
                <a:solidFill>
                  <a:srgbClr val="0070C0"/>
                </a:solidFill>
              </a:rPr>
              <a:t>тайна  космоса.</a:t>
            </a:r>
          </a:p>
        </p:txBody>
      </p:sp>
    </p:spTree>
    <p:extLst>
      <p:ext uri="{BB962C8B-B14F-4D97-AF65-F5344CB8AC3E}">
        <p14:creationId xmlns:p14="http://schemas.microsoft.com/office/powerpoint/2010/main" val="980310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527686"/>
            <a:ext cx="5124815" cy="740915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518" y="0"/>
            <a:ext cx="49352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99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819" y="0"/>
            <a:ext cx="6228184" cy="4671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822499" y="5229200"/>
            <a:ext cx="74168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С 18 </a:t>
            </a:r>
            <a:r>
              <a:rPr lang="ru-RU" sz="3200" dirty="0"/>
              <a:t>по 25 Апреля  </a:t>
            </a:r>
            <a:r>
              <a:rPr lang="ru-RU" sz="3200" dirty="0" smtClean="0"/>
              <a:t>выставка </a:t>
            </a:r>
            <a:r>
              <a:rPr lang="ru-RU" sz="3200" dirty="0"/>
              <a:t>на  тему : </a:t>
            </a:r>
            <a:r>
              <a:rPr lang="ru-RU" sz="3200" b="1" dirty="0" smtClean="0">
                <a:solidFill>
                  <a:srgbClr val="0070C0"/>
                </a:solidFill>
              </a:rPr>
              <a:t>Международный День </a:t>
            </a:r>
            <a:r>
              <a:rPr lang="ru-RU" sz="3200" b="1" dirty="0">
                <a:solidFill>
                  <a:srgbClr val="0070C0"/>
                </a:solidFill>
              </a:rPr>
              <a:t>Земли.</a:t>
            </a:r>
          </a:p>
        </p:txBody>
      </p:sp>
    </p:spTree>
    <p:extLst>
      <p:ext uri="{BB962C8B-B14F-4D97-AF65-F5344CB8AC3E}">
        <p14:creationId xmlns:p14="http://schemas.microsoft.com/office/powerpoint/2010/main" val="3576483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060" y="0"/>
            <a:ext cx="6300192" cy="47251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64245" y="5055443"/>
            <a:ext cx="80648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С </a:t>
            </a:r>
            <a:r>
              <a:rPr lang="ru-RU" sz="3200" dirty="0" smtClean="0"/>
              <a:t>25 по </a:t>
            </a:r>
            <a:r>
              <a:rPr lang="ru-RU" sz="3200" dirty="0"/>
              <a:t>3 мая выставка на </a:t>
            </a:r>
            <a:r>
              <a:rPr lang="ru-RU" sz="3200" dirty="0" smtClean="0"/>
              <a:t>тему :</a:t>
            </a:r>
          </a:p>
          <a:p>
            <a:r>
              <a:rPr lang="ru-RU" sz="3200" b="1" dirty="0" smtClean="0">
                <a:solidFill>
                  <a:srgbClr val="0070C0"/>
                </a:solidFill>
              </a:rPr>
              <a:t>Единства  </a:t>
            </a:r>
            <a:r>
              <a:rPr lang="ru-RU" sz="3200" b="1" dirty="0">
                <a:solidFill>
                  <a:srgbClr val="0070C0"/>
                </a:solidFill>
              </a:rPr>
              <a:t>народа   К</a:t>
            </a:r>
            <a:r>
              <a:rPr lang="ru-RU" sz="3200" b="1" dirty="0" smtClean="0">
                <a:solidFill>
                  <a:srgbClr val="0070C0"/>
                </a:solidFill>
              </a:rPr>
              <a:t>азахстана</a:t>
            </a:r>
            <a:endParaRPr lang="ru-RU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08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97" y="-1611560"/>
            <a:ext cx="51435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403" y="-183596"/>
            <a:ext cx="4072527" cy="54300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907704" y="5517232"/>
            <a:ext cx="5616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С 3по 10 мая  выставка на тему : </a:t>
            </a:r>
            <a:r>
              <a:rPr lang="ru-RU" sz="2800" b="1" dirty="0">
                <a:solidFill>
                  <a:srgbClr val="0070C0"/>
                </a:solidFill>
              </a:rPr>
              <a:t>День защитника  Отечества.</a:t>
            </a:r>
          </a:p>
        </p:txBody>
      </p:sp>
    </p:spTree>
    <p:extLst>
      <p:ext uri="{BB962C8B-B14F-4D97-AF65-F5344CB8AC3E}">
        <p14:creationId xmlns:p14="http://schemas.microsoft.com/office/powerpoint/2010/main" val="288194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83568"/>
            <a:ext cx="5143500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0874" y="-1286966"/>
            <a:ext cx="4111511" cy="6425952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827584" y="5589240"/>
            <a:ext cx="76122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С 11по 18 мая </a:t>
            </a:r>
            <a:r>
              <a:rPr lang="ru-RU" sz="3200" dirty="0" smtClean="0"/>
              <a:t>выставка : </a:t>
            </a:r>
            <a:r>
              <a:rPr lang="ru-RU" sz="3200" b="1" dirty="0" smtClean="0">
                <a:solidFill>
                  <a:srgbClr val="0070C0"/>
                </a:solidFill>
              </a:rPr>
              <a:t>День </a:t>
            </a:r>
            <a:r>
              <a:rPr lang="ru-RU" sz="3200" b="1" dirty="0">
                <a:solidFill>
                  <a:srgbClr val="0070C0"/>
                </a:solidFill>
              </a:rPr>
              <a:t>семьи </a:t>
            </a:r>
          </a:p>
        </p:txBody>
      </p:sp>
    </p:spTree>
    <p:extLst>
      <p:ext uri="{BB962C8B-B14F-4D97-AF65-F5344CB8AC3E}">
        <p14:creationId xmlns:p14="http://schemas.microsoft.com/office/powerpoint/2010/main" val="353030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2856"/>
            <a:ext cx="8686800" cy="838200"/>
          </a:xfrm>
        </p:spPr>
        <p:txBody>
          <a:bodyPr>
            <a:noAutofit/>
          </a:bodyPr>
          <a:lstStyle/>
          <a:p>
            <a:r>
              <a:rPr lang="ru-RU" sz="5400" dirty="0" smtClean="0"/>
              <a:t>Спасибо за внимание </a:t>
            </a:r>
            <a:r>
              <a:rPr lang="en-US" sz="5400" dirty="0"/>
              <a:t>!</a:t>
            </a: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4869160"/>
            <a:ext cx="8686800" cy="4525963"/>
          </a:xfrm>
        </p:spPr>
        <p:txBody>
          <a:bodyPr>
            <a:normAutofit/>
          </a:bodyPr>
          <a:lstStyle/>
          <a:p>
            <a:r>
              <a:rPr lang="ru-RU" sz="4000" dirty="0" smtClean="0"/>
              <a:t>       Провела : </a:t>
            </a:r>
            <a:r>
              <a:rPr lang="ru-RU" sz="4000" dirty="0" err="1" smtClean="0"/>
              <a:t>Хасенова</a:t>
            </a:r>
            <a:r>
              <a:rPr lang="ru-RU" sz="4000" dirty="0" smtClean="0"/>
              <a:t> Б.К.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1269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</TotalTime>
  <Words>366</Words>
  <Application>Microsoft Office PowerPoint</Application>
  <PresentationFormat>Экран (4:3)</PresentationFormat>
  <Paragraphs>58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Трек</vt:lpstr>
      <vt:lpstr>Читающая школа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 !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Читающая школа </dc:title>
  <dc:creator>Admin</dc:creator>
  <cp:lastModifiedBy>Admin</cp:lastModifiedBy>
  <cp:revision>14</cp:revision>
  <dcterms:created xsi:type="dcterms:W3CDTF">2022-05-11T15:33:05Z</dcterms:created>
  <dcterms:modified xsi:type="dcterms:W3CDTF">2022-08-06T09:56:51Z</dcterms:modified>
</cp:coreProperties>
</file>